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7"/>
  </p:notesMasterIdLst>
  <p:sldIdLst>
    <p:sldId id="277" r:id="rId2"/>
    <p:sldId id="319" r:id="rId3"/>
    <p:sldId id="257" r:id="rId4"/>
    <p:sldId id="312" r:id="rId5"/>
    <p:sldId id="313" r:id="rId6"/>
    <p:sldId id="314" r:id="rId7"/>
    <p:sldId id="279" r:id="rId8"/>
    <p:sldId id="310" r:id="rId9"/>
    <p:sldId id="303" r:id="rId10"/>
    <p:sldId id="325" r:id="rId11"/>
    <p:sldId id="326" r:id="rId12"/>
    <p:sldId id="320" r:id="rId13"/>
    <p:sldId id="323" r:id="rId14"/>
    <p:sldId id="324" r:id="rId15"/>
    <p:sldId id="281" r:id="rId16"/>
    <p:sldId id="304" r:id="rId17"/>
    <p:sldId id="295" r:id="rId18"/>
    <p:sldId id="294" r:id="rId19"/>
    <p:sldId id="305" r:id="rId20"/>
    <p:sldId id="298" r:id="rId21"/>
    <p:sldId id="317" r:id="rId22"/>
    <p:sldId id="327" r:id="rId23"/>
    <p:sldId id="306" r:id="rId24"/>
    <p:sldId id="309" r:id="rId25"/>
    <p:sldId id="276" r:id="rId26"/>
  </p:sldIdLst>
  <p:sldSz cx="12192000" cy="6858000"/>
  <p:notesSz cx="6858000" cy="9144000"/>
  <p:embeddedFontLst>
    <p:embeddedFont>
      <p:font typeface="Bahnschrift SemiBold" panose="020B0502040204020203" pitchFamily="34" charset="0"/>
      <p:bold r:id="rId28"/>
    </p:embeddedFont>
    <p:embeddedFont>
      <p:font typeface="Calibri" panose="020F0502020204030204" pitchFamily="34" charset="0"/>
      <p:regular r:id="rId29"/>
      <p:bold r:id="rId30"/>
      <p:italic r:id="rId31"/>
      <p:boldItalic r:id="rId32"/>
    </p:embeddedFont>
    <p:embeddedFont>
      <p:font typeface="Century Gothic" panose="020B0502020202020204" pitchFamily="34" charset="0"/>
      <p:regular r:id="rId33"/>
      <p:bold r:id="rId34"/>
      <p:italic r:id="rId35"/>
      <p:boldItalic r:id="rId36"/>
    </p:embeddedFont>
    <p:embeddedFont>
      <p:font typeface="Garamond" panose="02020404030301010803" pitchFamily="18" charset="0"/>
      <p:regular r:id="rId37"/>
      <p:bold r:id="rId38"/>
      <p:italic r:id="rId39"/>
    </p:embeddedFont>
    <p:embeddedFont>
      <p:font typeface="Heebo" pitchFamily="2" charset="-79"/>
      <p:regular r:id="rId40"/>
      <p:bold r:id="rId41"/>
    </p:embeddedFont>
    <p:embeddedFont>
      <p:font typeface="Segoe UI" panose="020B0502040204020203"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mane GHARBI" initials="IG" lastIdx="1" clrIdx="0">
    <p:extLst>
      <p:ext uri="{19B8F6BF-5375-455C-9EA6-DF929625EA0E}">
        <p15:presenceInfo xmlns:p15="http://schemas.microsoft.com/office/powerpoint/2012/main" userId="S::igharbi@sii-maroc.com::f0610bb1-532f-44f2-a6ab-cbbfe8cde12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C7B503-40DB-4C08-B05C-B901BED797C4}">
  <a:tblStyle styleId="{0BC7B503-40DB-4C08-B05C-B901BED797C4}"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A74634-00A8-4515-A498-1CAA8750E41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65997" autoAdjust="0"/>
  </p:normalViewPr>
  <p:slideViewPr>
    <p:cSldViewPr snapToGrid="0">
      <p:cViewPr varScale="1">
        <p:scale>
          <a:sx n="75" d="100"/>
          <a:sy n="75" d="100"/>
        </p:scale>
        <p:origin x="1932" y="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456E15-C781-446C-96A4-85B8D350D723}" type="doc">
      <dgm:prSet loTypeId="urn:microsoft.com/office/officeart/2005/8/layout/list1" loCatId="list" qsTypeId="urn:microsoft.com/office/officeart/2005/8/quickstyle/simple2" qsCatId="simple" csTypeId="urn:microsoft.com/office/officeart/2005/8/colors/accent3_1" csCatId="accent3" phldr="1"/>
      <dgm:spPr/>
      <dgm:t>
        <a:bodyPr/>
        <a:lstStyle/>
        <a:p>
          <a:endParaRPr lang="en-US"/>
        </a:p>
      </dgm:t>
    </dgm:pt>
    <dgm:pt modelId="{DBEC2D63-0BE6-4C84-BDFE-AF0809EB1BF5}">
      <dgm:prSet custT="1"/>
      <dgm:spPr>
        <a:ln>
          <a:solidFill>
            <a:schemeClr val="tx1"/>
          </a:solidFill>
        </a:ln>
      </dgm:spPr>
      <dgm:t>
        <a:bodyPr/>
        <a:lstStyle/>
        <a:p>
          <a:r>
            <a:rPr lang="fr-FR" sz="1800" b="1" dirty="0"/>
            <a:t>L’automatisation des tests</a:t>
          </a:r>
          <a:endParaRPr lang="en-US" sz="1800" dirty="0"/>
        </a:p>
      </dgm:t>
    </dgm:pt>
    <dgm:pt modelId="{EF29CCD3-AE2C-444F-92D6-8F3EF3A66CA1}" type="parTrans" cxnId="{641F5B7F-2701-4336-B9C3-98C95EBEE0FA}">
      <dgm:prSet/>
      <dgm:spPr/>
      <dgm:t>
        <a:bodyPr/>
        <a:lstStyle/>
        <a:p>
          <a:endParaRPr lang="en-US" sz="2000"/>
        </a:p>
      </dgm:t>
    </dgm:pt>
    <dgm:pt modelId="{51A25735-67F9-487A-850A-AC74F642250A}" type="sibTrans" cxnId="{641F5B7F-2701-4336-B9C3-98C95EBEE0FA}">
      <dgm:prSet/>
      <dgm:spPr/>
      <dgm:t>
        <a:bodyPr/>
        <a:lstStyle/>
        <a:p>
          <a:endParaRPr lang="en-US" sz="2000"/>
        </a:p>
      </dgm:t>
    </dgm:pt>
    <dgm:pt modelId="{D591DF0B-E8C7-4CE8-974E-D7AAA07C7BDE}">
      <dgm:prSet phldrT="[Text]" custT="1"/>
      <dgm:spPr>
        <a:ln>
          <a:solidFill>
            <a:schemeClr val="tx1"/>
          </a:solidFill>
        </a:ln>
      </dgm:spPr>
      <dgm:t>
        <a:bodyPr/>
        <a:lstStyle/>
        <a:p>
          <a:r>
            <a:rPr lang="fr-FR" sz="1800" b="1" dirty="0"/>
            <a:t>Intégration continue</a:t>
          </a:r>
          <a:endParaRPr lang="en-US" sz="1800" dirty="0"/>
        </a:p>
      </dgm:t>
    </dgm:pt>
    <dgm:pt modelId="{C61D862B-ADCE-45DD-926C-9D821670E72C}" type="parTrans" cxnId="{BEC86277-5A48-45A0-9B20-E38682E2E0FC}">
      <dgm:prSet/>
      <dgm:spPr/>
      <dgm:t>
        <a:bodyPr/>
        <a:lstStyle/>
        <a:p>
          <a:endParaRPr lang="en-US" sz="2000"/>
        </a:p>
      </dgm:t>
    </dgm:pt>
    <dgm:pt modelId="{5821E197-9DE7-46D1-BDC4-E4F146EDA653}" type="sibTrans" cxnId="{BEC86277-5A48-45A0-9B20-E38682E2E0FC}">
      <dgm:prSet/>
      <dgm:spPr/>
      <dgm:t>
        <a:bodyPr/>
        <a:lstStyle/>
        <a:p>
          <a:endParaRPr lang="en-US" sz="2000"/>
        </a:p>
      </dgm:t>
    </dgm:pt>
    <dgm:pt modelId="{DB7DEF59-A8EA-43F1-B9BA-2CABD29F18D3}">
      <dgm:prSet phldrT="[Text]" custT="1"/>
      <dgm:spPr>
        <a:ln>
          <a:solidFill>
            <a:schemeClr val="tx1"/>
          </a:solidFill>
        </a:ln>
      </dgm:spPr>
      <dgm:t>
        <a:bodyPr/>
        <a:lstStyle/>
        <a:p>
          <a:r>
            <a:rPr lang="fr-FR" sz="1800" b="1" dirty="0"/>
            <a:t>Monitoring &amp; Alerting</a:t>
          </a:r>
          <a:endParaRPr lang="en-US" sz="1800" dirty="0"/>
        </a:p>
      </dgm:t>
    </dgm:pt>
    <dgm:pt modelId="{B281B1BC-563C-4EE3-A09B-2108D75FA931}" type="parTrans" cxnId="{C5A01AE0-45D0-49EC-B347-F517BB832C22}">
      <dgm:prSet/>
      <dgm:spPr/>
      <dgm:t>
        <a:bodyPr/>
        <a:lstStyle/>
        <a:p>
          <a:endParaRPr lang="en-US" sz="2000"/>
        </a:p>
      </dgm:t>
    </dgm:pt>
    <dgm:pt modelId="{686AEEFE-C076-4AE8-B2D3-D85705ED0D42}" type="sibTrans" cxnId="{C5A01AE0-45D0-49EC-B347-F517BB832C22}">
      <dgm:prSet/>
      <dgm:spPr/>
      <dgm:t>
        <a:bodyPr/>
        <a:lstStyle/>
        <a:p>
          <a:endParaRPr lang="en-US" sz="2000"/>
        </a:p>
      </dgm:t>
    </dgm:pt>
    <dgm:pt modelId="{00F02E75-61A7-4466-8C22-D0B22D86FE1D}">
      <dgm:prSet custT="1"/>
      <dgm:spPr>
        <a:ln>
          <a:solidFill>
            <a:schemeClr val="tx1"/>
          </a:solidFill>
        </a:ln>
      </dgm:spPr>
      <dgm:t>
        <a:bodyPr/>
        <a:lstStyle/>
        <a:p>
          <a:r>
            <a:rPr lang="fr-FR" sz="1800" b="1" dirty="0"/>
            <a:t>Provisionnement des ressources</a:t>
          </a:r>
          <a:endParaRPr lang="en-US" sz="1800" dirty="0"/>
        </a:p>
      </dgm:t>
    </dgm:pt>
    <dgm:pt modelId="{D1185849-F137-4994-A9EB-0C7F10B8C036}" type="sibTrans" cxnId="{77B64F0A-FB1D-44FC-9846-FA5C08929B9F}">
      <dgm:prSet/>
      <dgm:spPr/>
      <dgm:t>
        <a:bodyPr/>
        <a:lstStyle/>
        <a:p>
          <a:endParaRPr lang="en-US" sz="2000"/>
        </a:p>
      </dgm:t>
    </dgm:pt>
    <dgm:pt modelId="{DBF6D5F4-071A-41D5-94AE-ECEBAB80168C}" type="parTrans" cxnId="{77B64F0A-FB1D-44FC-9846-FA5C08929B9F}">
      <dgm:prSet/>
      <dgm:spPr/>
      <dgm:t>
        <a:bodyPr/>
        <a:lstStyle/>
        <a:p>
          <a:endParaRPr lang="en-US" sz="2000"/>
        </a:p>
      </dgm:t>
    </dgm:pt>
    <dgm:pt modelId="{9CD18257-5824-4B71-BDD5-D556D55F45FA}">
      <dgm:prSet phldrT="[Text]" custT="1"/>
      <dgm:spPr>
        <a:ln>
          <a:solidFill>
            <a:schemeClr val="tx1"/>
          </a:solidFill>
        </a:ln>
      </dgm:spPr>
      <dgm:t>
        <a:bodyPr/>
        <a:lstStyle/>
        <a:p>
          <a:r>
            <a:rPr lang="fr-FR" sz="1800" b="1" dirty="0"/>
            <a:t>Conteneurisation</a:t>
          </a:r>
          <a:endParaRPr lang="en-US" sz="1800" dirty="0"/>
        </a:p>
      </dgm:t>
    </dgm:pt>
    <dgm:pt modelId="{6C8A6A83-D0C3-451A-9D1F-2B8F180A330B}" type="sibTrans" cxnId="{0A096439-FA5C-4E5A-8556-7045F308269F}">
      <dgm:prSet/>
      <dgm:spPr/>
      <dgm:t>
        <a:bodyPr/>
        <a:lstStyle/>
        <a:p>
          <a:endParaRPr lang="en-US" sz="2000"/>
        </a:p>
      </dgm:t>
    </dgm:pt>
    <dgm:pt modelId="{28E03DF8-AEFA-4DA5-B9BC-5418D7AA2A76}" type="parTrans" cxnId="{0A096439-FA5C-4E5A-8556-7045F308269F}">
      <dgm:prSet/>
      <dgm:spPr/>
      <dgm:t>
        <a:bodyPr/>
        <a:lstStyle/>
        <a:p>
          <a:endParaRPr lang="en-US" sz="2000"/>
        </a:p>
      </dgm:t>
    </dgm:pt>
    <dgm:pt modelId="{17516EE0-3EFE-4764-BB3F-D7A874BEB1E1}" type="pres">
      <dgm:prSet presAssocID="{CA456E15-C781-446C-96A4-85B8D350D723}" presName="linear" presStyleCnt="0">
        <dgm:presLayoutVars>
          <dgm:dir/>
          <dgm:animLvl val="lvl"/>
          <dgm:resizeHandles val="exact"/>
        </dgm:presLayoutVars>
      </dgm:prSet>
      <dgm:spPr/>
    </dgm:pt>
    <dgm:pt modelId="{346EE9DA-D277-43FE-9069-56D0049DF72E}" type="pres">
      <dgm:prSet presAssocID="{DBEC2D63-0BE6-4C84-BDFE-AF0809EB1BF5}" presName="parentLin" presStyleCnt="0"/>
      <dgm:spPr/>
    </dgm:pt>
    <dgm:pt modelId="{D929CC7D-EC50-4CA1-A67C-1B23F3BFE8D2}" type="pres">
      <dgm:prSet presAssocID="{DBEC2D63-0BE6-4C84-BDFE-AF0809EB1BF5}" presName="parentLeftMargin" presStyleLbl="node1" presStyleIdx="0" presStyleCnt="5"/>
      <dgm:spPr/>
    </dgm:pt>
    <dgm:pt modelId="{D5C71205-F047-49AB-8E79-59E760C55178}" type="pres">
      <dgm:prSet presAssocID="{DBEC2D63-0BE6-4C84-BDFE-AF0809EB1BF5}" presName="parentText" presStyleLbl="node1" presStyleIdx="0" presStyleCnt="5" custScaleX="111105">
        <dgm:presLayoutVars>
          <dgm:chMax val="0"/>
          <dgm:bulletEnabled val="1"/>
        </dgm:presLayoutVars>
      </dgm:prSet>
      <dgm:spPr/>
    </dgm:pt>
    <dgm:pt modelId="{DC98B7D7-94D7-4AA5-B9B4-2EADE905C70F}" type="pres">
      <dgm:prSet presAssocID="{DBEC2D63-0BE6-4C84-BDFE-AF0809EB1BF5}" presName="negativeSpace" presStyleCnt="0"/>
      <dgm:spPr/>
    </dgm:pt>
    <dgm:pt modelId="{E80AB108-2A7A-4C6D-B7A7-2789E6558F64}" type="pres">
      <dgm:prSet presAssocID="{DBEC2D63-0BE6-4C84-BDFE-AF0809EB1BF5}" presName="childText" presStyleLbl="conFgAcc1" presStyleIdx="0" presStyleCnt="5">
        <dgm:presLayoutVars>
          <dgm:bulletEnabled val="1"/>
        </dgm:presLayoutVars>
      </dgm:prSet>
      <dgm:spPr>
        <a:solidFill>
          <a:schemeClr val="accent1">
            <a:lumMod val="75000"/>
            <a:alpha val="90000"/>
          </a:schemeClr>
        </a:solidFill>
        <a:ln>
          <a:solidFill>
            <a:schemeClr val="bg1"/>
          </a:solidFill>
        </a:ln>
      </dgm:spPr>
    </dgm:pt>
    <dgm:pt modelId="{4029B596-F370-4688-BFC4-32157214F1A0}" type="pres">
      <dgm:prSet presAssocID="{51A25735-67F9-487A-850A-AC74F642250A}" presName="spaceBetweenRectangles" presStyleCnt="0"/>
      <dgm:spPr/>
    </dgm:pt>
    <dgm:pt modelId="{4DA963ED-F21B-4C28-A9C2-9675715A6EC6}" type="pres">
      <dgm:prSet presAssocID="{00F02E75-61A7-4466-8C22-D0B22D86FE1D}" presName="parentLin" presStyleCnt="0"/>
      <dgm:spPr/>
    </dgm:pt>
    <dgm:pt modelId="{0B331BBE-BEEB-4643-B93C-020144405801}" type="pres">
      <dgm:prSet presAssocID="{00F02E75-61A7-4466-8C22-D0B22D86FE1D}" presName="parentLeftMargin" presStyleLbl="node1" presStyleIdx="0" presStyleCnt="5"/>
      <dgm:spPr/>
    </dgm:pt>
    <dgm:pt modelId="{14F7B6C1-5E8C-47D8-A946-18DEA8B22585}" type="pres">
      <dgm:prSet presAssocID="{00F02E75-61A7-4466-8C22-D0B22D86FE1D}" presName="parentText" presStyleLbl="node1" presStyleIdx="1" presStyleCnt="5" custScaleX="111105">
        <dgm:presLayoutVars>
          <dgm:chMax val="0"/>
          <dgm:bulletEnabled val="1"/>
        </dgm:presLayoutVars>
      </dgm:prSet>
      <dgm:spPr/>
    </dgm:pt>
    <dgm:pt modelId="{9BB26572-55C5-4F1B-9CA0-F02139B5641C}" type="pres">
      <dgm:prSet presAssocID="{00F02E75-61A7-4466-8C22-D0B22D86FE1D}" presName="negativeSpace" presStyleCnt="0"/>
      <dgm:spPr/>
    </dgm:pt>
    <dgm:pt modelId="{DB44DAE8-FFF5-4C9F-B0C8-0000397864D9}" type="pres">
      <dgm:prSet presAssocID="{00F02E75-61A7-4466-8C22-D0B22D86FE1D}" presName="childText" presStyleLbl="conFgAcc1" presStyleIdx="1" presStyleCnt="5">
        <dgm:presLayoutVars>
          <dgm:bulletEnabled val="1"/>
        </dgm:presLayoutVars>
      </dgm:prSet>
      <dgm:spPr>
        <a:solidFill>
          <a:schemeClr val="accent1">
            <a:lumMod val="75000"/>
            <a:alpha val="90000"/>
          </a:schemeClr>
        </a:solidFill>
        <a:ln>
          <a:solidFill>
            <a:schemeClr val="bg1"/>
          </a:solidFill>
        </a:ln>
      </dgm:spPr>
    </dgm:pt>
    <dgm:pt modelId="{7AD75D91-687D-4688-8537-5D2674472128}" type="pres">
      <dgm:prSet presAssocID="{D1185849-F137-4994-A9EB-0C7F10B8C036}" presName="spaceBetweenRectangles" presStyleCnt="0"/>
      <dgm:spPr/>
    </dgm:pt>
    <dgm:pt modelId="{D65CA4A7-AABB-44CF-A6F3-A93D41DFAE7D}" type="pres">
      <dgm:prSet presAssocID="{9CD18257-5824-4B71-BDD5-D556D55F45FA}" presName="parentLin" presStyleCnt="0"/>
      <dgm:spPr/>
    </dgm:pt>
    <dgm:pt modelId="{7313797B-5D77-4507-A058-DB9C2BE9053B}" type="pres">
      <dgm:prSet presAssocID="{9CD18257-5824-4B71-BDD5-D556D55F45FA}" presName="parentLeftMargin" presStyleLbl="node1" presStyleIdx="1" presStyleCnt="5"/>
      <dgm:spPr/>
    </dgm:pt>
    <dgm:pt modelId="{BF02B726-00EC-4BA4-B883-771F68F45319}" type="pres">
      <dgm:prSet presAssocID="{9CD18257-5824-4B71-BDD5-D556D55F45FA}" presName="parentText" presStyleLbl="node1" presStyleIdx="2" presStyleCnt="5" custScaleX="111105">
        <dgm:presLayoutVars>
          <dgm:chMax val="0"/>
          <dgm:bulletEnabled val="1"/>
        </dgm:presLayoutVars>
      </dgm:prSet>
      <dgm:spPr/>
    </dgm:pt>
    <dgm:pt modelId="{9F811B9D-CAA6-40F3-8FED-C606E63D4DCC}" type="pres">
      <dgm:prSet presAssocID="{9CD18257-5824-4B71-BDD5-D556D55F45FA}" presName="negativeSpace" presStyleCnt="0"/>
      <dgm:spPr/>
    </dgm:pt>
    <dgm:pt modelId="{EAADE16E-BEA3-4F7D-900B-D1DB5FF20C52}" type="pres">
      <dgm:prSet presAssocID="{9CD18257-5824-4B71-BDD5-D556D55F45FA}" presName="childText" presStyleLbl="conFgAcc1" presStyleIdx="2" presStyleCnt="5">
        <dgm:presLayoutVars>
          <dgm:bulletEnabled val="1"/>
        </dgm:presLayoutVars>
      </dgm:prSet>
      <dgm:spPr>
        <a:solidFill>
          <a:schemeClr val="accent1">
            <a:lumMod val="75000"/>
            <a:alpha val="90000"/>
          </a:schemeClr>
        </a:solidFill>
        <a:ln>
          <a:solidFill>
            <a:schemeClr val="bg1"/>
          </a:solidFill>
        </a:ln>
      </dgm:spPr>
    </dgm:pt>
    <dgm:pt modelId="{EE4F1CB0-9D37-4ABC-BD19-7977878659CF}" type="pres">
      <dgm:prSet presAssocID="{6C8A6A83-D0C3-451A-9D1F-2B8F180A330B}" presName="spaceBetweenRectangles" presStyleCnt="0"/>
      <dgm:spPr/>
    </dgm:pt>
    <dgm:pt modelId="{27295719-C8C6-4CA3-AA71-9A8559957A88}" type="pres">
      <dgm:prSet presAssocID="{D591DF0B-E8C7-4CE8-974E-D7AAA07C7BDE}" presName="parentLin" presStyleCnt="0"/>
      <dgm:spPr/>
    </dgm:pt>
    <dgm:pt modelId="{0C112587-A2A3-43B3-BA1B-DAE92067DB1D}" type="pres">
      <dgm:prSet presAssocID="{D591DF0B-E8C7-4CE8-974E-D7AAA07C7BDE}" presName="parentLeftMargin" presStyleLbl="node1" presStyleIdx="2" presStyleCnt="5"/>
      <dgm:spPr/>
    </dgm:pt>
    <dgm:pt modelId="{EFB6334D-8F41-4A0B-9380-9055C9020D90}" type="pres">
      <dgm:prSet presAssocID="{D591DF0B-E8C7-4CE8-974E-D7AAA07C7BDE}" presName="parentText" presStyleLbl="node1" presStyleIdx="3" presStyleCnt="5" custScaleX="111105">
        <dgm:presLayoutVars>
          <dgm:chMax val="0"/>
          <dgm:bulletEnabled val="1"/>
        </dgm:presLayoutVars>
      </dgm:prSet>
      <dgm:spPr/>
    </dgm:pt>
    <dgm:pt modelId="{8DD24A1F-C822-45C5-9CBD-AC307C474937}" type="pres">
      <dgm:prSet presAssocID="{D591DF0B-E8C7-4CE8-974E-D7AAA07C7BDE}" presName="negativeSpace" presStyleCnt="0"/>
      <dgm:spPr/>
    </dgm:pt>
    <dgm:pt modelId="{C43841FC-04C6-4A58-B659-E70DB6B82CB6}" type="pres">
      <dgm:prSet presAssocID="{D591DF0B-E8C7-4CE8-974E-D7AAA07C7BDE}" presName="childText" presStyleLbl="conFgAcc1" presStyleIdx="3" presStyleCnt="5">
        <dgm:presLayoutVars>
          <dgm:bulletEnabled val="1"/>
        </dgm:presLayoutVars>
      </dgm:prSet>
      <dgm:spPr>
        <a:solidFill>
          <a:schemeClr val="accent1">
            <a:lumMod val="75000"/>
            <a:alpha val="90000"/>
          </a:schemeClr>
        </a:solidFill>
        <a:ln>
          <a:solidFill>
            <a:schemeClr val="bg1"/>
          </a:solidFill>
        </a:ln>
      </dgm:spPr>
    </dgm:pt>
    <dgm:pt modelId="{FF2AA956-6F78-4029-927A-5E191E98E6D5}" type="pres">
      <dgm:prSet presAssocID="{5821E197-9DE7-46D1-BDC4-E4F146EDA653}" presName="spaceBetweenRectangles" presStyleCnt="0"/>
      <dgm:spPr/>
    </dgm:pt>
    <dgm:pt modelId="{50029D32-01BD-4492-B74F-739BEA8B647B}" type="pres">
      <dgm:prSet presAssocID="{DB7DEF59-A8EA-43F1-B9BA-2CABD29F18D3}" presName="parentLin" presStyleCnt="0"/>
      <dgm:spPr/>
    </dgm:pt>
    <dgm:pt modelId="{5BEB78F5-C696-418D-8770-AB02DE51E1D1}" type="pres">
      <dgm:prSet presAssocID="{DB7DEF59-A8EA-43F1-B9BA-2CABD29F18D3}" presName="parentLeftMargin" presStyleLbl="node1" presStyleIdx="3" presStyleCnt="5"/>
      <dgm:spPr/>
    </dgm:pt>
    <dgm:pt modelId="{5CD926C2-3547-4EEF-98D0-A03B7693C68B}" type="pres">
      <dgm:prSet presAssocID="{DB7DEF59-A8EA-43F1-B9BA-2CABD29F18D3}" presName="parentText" presStyleLbl="node1" presStyleIdx="4" presStyleCnt="5" custScaleX="111105">
        <dgm:presLayoutVars>
          <dgm:chMax val="0"/>
          <dgm:bulletEnabled val="1"/>
        </dgm:presLayoutVars>
      </dgm:prSet>
      <dgm:spPr/>
    </dgm:pt>
    <dgm:pt modelId="{37A32524-8FDB-42AC-ABD8-B9B101DDF0D0}" type="pres">
      <dgm:prSet presAssocID="{DB7DEF59-A8EA-43F1-B9BA-2CABD29F18D3}" presName="negativeSpace" presStyleCnt="0"/>
      <dgm:spPr/>
    </dgm:pt>
    <dgm:pt modelId="{FB59CCE4-FE34-4B4A-BA6F-5C2D566F6A20}" type="pres">
      <dgm:prSet presAssocID="{DB7DEF59-A8EA-43F1-B9BA-2CABD29F18D3}" presName="childText" presStyleLbl="conFgAcc1" presStyleIdx="4" presStyleCnt="5">
        <dgm:presLayoutVars>
          <dgm:bulletEnabled val="1"/>
        </dgm:presLayoutVars>
      </dgm:prSet>
      <dgm:spPr>
        <a:solidFill>
          <a:schemeClr val="accent1">
            <a:lumMod val="75000"/>
            <a:alpha val="90000"/>
          </a:schemeClr>
        </a:solidFill>
        <a:ln>
          <a:solidFill>
            <a:schemeClr val="bg1"/>
          </a:solidFill>
        </a:ln>
      </dgm:spPr>
    </dgm:pt>
  </dgm:ptLst>
  <dgm:cxnLst>
    <dgm:cxn modelId="{52791F02-17B4-4029-8EFC-81F4040DED56}" type="presOf" srcId="{00F02E75-61A7-4466-8C22-D0B22D86FE1D}" destId="{0B331BBE-BEEB-4643-B93C-020144405801}" srcOrd="0" destOrd="0" presId="urn:microsoft.com/office/officeart/2005/8/layout/list1"/>
    <dgm:cxn modelId="{77B64F0A-FB1D-44FC-9846-FA5C08929B9F}" srcId="{CA456E15-C781-446C-96A4-85B8D350D723}" destId="{00F02E75-61A7-4466-8C22-D0B22D86FE1D}" srcOrd="1" destOrd="0" parTransId="{DBF6D5F4-071A-41D5-94AE-ECEBAB80168C}" sibTransId="{D1185849-F137-4994-A9EB-0C7F10B8C036}"/>
    <dgm:cxn modelId="{AF9B821F-8E6F-400A-9B41-A0F0CD060304}" type="presOf" srcId="{D591DF0B-E8C7-4CE8-974E-D7AAA07C7BDE}" destId="{0C112587-A2A3-43B3-BA1B-DAE92067DB1D}" srcOrd="0" destOrd="0" presId="urn:microsoft.com/office/officeart/2005/8/layout/list1"/>
    <dgm:cxn modelId="{0A096439-FA5C-4E5A-8556-7045F308269F}" srcId="{CA456E15-C781-446C-96A4-85B8D350D723}" destId="{9CD18257-5824-4B71-BDD5-D556D55F45FA}" srcOrd="2" destOrd="0" parTransId="{28E03DF8-AEFA-4DA5-B9BC-5418D7AA2A76}" sibTransId="{6C8A6A83-D0C3-451A-9D1F-2B8F180A330B}"/>
    <dgm:cxn modelId="{A139313F-FBC1-44F3-B7B3-E04A9CC98C8A}" type="presOf" srcId="{DB7DEF59-A8EA-43F1-B9BA-2CABD29F18D3}" destId="{5CD926C2-3547-4EEF-98D0-A03B7693C68B}" srcOrd="1" destOrd="0" presId="urn:microsoft.com/office/officeart/2005/8/layout/list1"/>
    <dgm:cxn modelId="{9B34E641-1E0B-4433-86D3-49AC33D24D52}" type="presOf" srcId="{CA456E15-C781-446C-96A4-85B8D350D723}" destId="{17516EE0-3EFE-4764-BB3F-D7A874BEB1E1}" srcOrd="0" destOrd="0" presId="urn:microsoft.com/office/officeart/2005/8/layout/list1"/>
    <dgm:cxn modelId="{C4AAA24E-BCB9-4A33-934F-3646B26E10B4}" type="presOf" srcId="{9CD18257-5824-4B71-BDD5-D556D55F45FA}" destId="{BF02B726-00EC-4BA4-B883-771F68F45319}" srcOrd="1" destOrd="0" presId="urn:microsoft.com/office/officeart/2005/8/layout/list1"/>
    <dgm:cxn modelId="{4444EA52-4539-401A-B922-BA659AD7BE19}" type="presOf" srcId="{DBEC2D63-0BE6-4C84-BDFE-AF0809EB1BF5}" destId="{D929CC7D-EC50-4CA1-A67C-1B23F3BFE8D2}" srcOrd="0" destOrd="0" presId="urn:microsoft.com/office/officeart/2005/8/layout/list1"/>
    <dgm:cxn modelId="{BEC86277-5A48-45A0-9B20-E38682E2E0FC}" srcId="{CA456E15-C781-446C-96A4-85B8D350D723}" destId="{D591DF0B-E8C7-4CE8-974E-D7AAA07C7BDE}" srcOrd="3" destOrd="0" parTransId="{C61D862B-ADCE-45DD-926C-9D821670E72C}" sibTransId="{5821E197-9DE7-46D1-BDC4-E4F146EDA653}"/>
    <dgm:cxn modelId="{641F5B7F-2701-4336-B9C3-98C95EBEE0FA}" srcId="{CA456E15-C781-446C-96A4-85B8D350D723}" destId="{DBEC2D63-0BE6-4C84-BDFE-AF0809EB1BF5}" srcOrd="0" destOrd="0" parTransId="{EF29CCD3-AE2C-444F-92D6-8F3EF3A66CA1}" sibTransId="{51A25735-67F9-487A-850A-AC74F642250A}"/>
    <dgm:cxn modelId="{89B2F284-CF18-4DE2-B12B-CA5CD5928531}" type="presOf" srcId="{D591DF0B-E8C7-4CE8-974E-D7AAA07C7BDE}" destId="{EFB6334D-8F41-4A0B-9380-9055C9020D90}" srcOrd="1" destOrd="0" presId="urn:microsoft.com/office/officeart/2005/8/layout/list1"/>
    <dgm:cxn modelId="{D13924A6-5F90-4E47-9F48-3D97F33D1456}" type="presOf" srcId="{DBEC2D63-0BE6-4C84-BDFE-AF0809EB1BF5}" destId="{D5C71205-F047-49AB-8E79-59E760C55178}" srcOrd="1" destOrd="0" presId="urn:microsoft.com/office/officeart/2005/8/layout/list1"/>
    <dgm:cxn modelId="{7108D1D0-EF79-412E-89FB-9526DD9A1E04}" type="presOf" srcId="{DB7DEF59-A8EA-43F1-B9BA-2CABD29F18D3}" destId="{5BEB78F5-C696-418D-8770-AB02DE51E1D1}" srcOrd="0" destOrd="0" presId="urn:microsoft.com/office/officeart/2005/8/layout/list1"/>
    <dgm:cxn modelId="{9316F3D7-578B-4422-B6AE-34563BF5960A}" type="presOf" srcId="{9CD18257-5824-4B71-BDD5-D556D55F45FA}" destId="{7313797B-5D77-4507-A058-DB9C2BE9053B}" srcOrd="0" destOrd="0" presId="urn:microsoft.com/office/officeart/2005/8/layout/list1"/>
    <dgm:cxn modelId="{C15872DF-27B0-4558-A8EB-2FF94AA8BC1E}" type="presOf" srcId="{00F02E75-61A7-4466-8C22-D0B22D86FE1D}" destId="{14F7B6C1-5E8C-47D8-A946-18DEA8B22585}" srcOrd="1" destOrd="0" presId="urn:microsoft.com/office/officeart/2005/8/layout/list1"/>
    <dgm:cxn modelId="{C5A01AE0-45D0-49EC-B347-F517BB832C22}" srcId="{CA456E15-C781-446C-96A4-85B8D350D723}" destId="{DB7DEF59-A8EA-43F1-B9BA-2CABD29F18D3}" srcOrd="4" destOrd="0" parTransId="{B281B1BC-563C-4EE3-A09B-2108D75FA931}" sibTransId="{686AEEFE-C076-4AE8-B2D3-D85705ED0D42}"/>
    <dgm:cxn modelId="{13B442BB-340D-4652-8B7A-E195A2A98C04}" type="presParOf" srcId="{17516EE0-3EFE-4764-BB3F-D7A874BEB1E1}" destId="{346EE9DA-D277-43FE-9069-56D0049DF72E}" srcOrd="0" destOrd="0" presId="urn:microsoft.com/office/officeart/2005/8/layout/list1"/>
    <dgm:cxn modelId="{B8704160-C217-4A51-A921-06861AC711A8}" type="presParOf" srcId="{346EE9DA-D277-43FE-9069-56D0049DF72E}" destId="{D929CC7D-EC50-4CA1-A67C-1B23F3BFE8D2}" srcOrd="0" destOrd="0" presId="urn:microsoft.com/office/officeart/2005/8/layout/list1"/>
    <dgm:cxn modelId="{87D86AA3-5009-4BAA-B4F9-4C1C5598FE23}" type="presParOf" srcId="{346EE9DA-D277-43FE-9069-56D0049DF72E}" destId="{D5C71205-F047-49AB-8E79-59E760C55178}" srcOrd="1" destOrd="0" presId="urn:microsoft.com/office/officeart/2005/8/layout/list1"/>
    <dgm:cxn modelId="{9468D2DD-EC9D-4763-A463-98764D46F3D0}" type="presParOf" srcId="{17516EE0-3EFE-4764-BB3F-D7A874BEB1E1}" destId="{DC98B7D7-94D7-4AA5-B9B4-2EADE905C70F}" srcOrd="1" destOrd="0" presId="urn:microsoft.com/office/officeart/2005/8/layout/list1"/>
    <dgm:cxn modelId="{1E2C5F08-F664-40A1-94DE-3E1EA25E6E61}" type="presParOf" srcId="{17516EE0-3EFE-4764-BB3F-D7A874BEB1E1}" destId="{E80AB108-2A7A-4C6D-B7A7-2789E6558F64}" srcOrd="2" destOrd="0" presId="urn:microsoft.com/office/officeart/2005/8/layout/list1"/>
    <dgm:cxn modelId="{0C6DA3D3-3B2D-4940-85E1-270454573BF4}" type="presParOf" srcId="{17516EE0-3EFE-4764-BB3F-D7A874BEB1E1}" destId="{4029B596-F370-4688-BFC4-32157214F1A0}" srcOrd="3" destOrd="0" presId="urn:microsoft.com/office/officeart/2005/8/layout/list1"/>
    <dgm:cxn modelId="{F6E2A815-11F7-40B4-B7CA-84CE2FAB9CF7}" type="presParOf" srcId="{17516EE0-3EFE-4764-BB3F-D7A874BEB1E1}" destId="{4DA963ED-F21B-4C28-A9C2-9675715A6EC6}" srcOrd="4" destOrd="0" presId="urn:microsoft.com/office/officeart/2005/8/layout/list1"/>
    <dgm:cxn modelId="{9D4B948F-ED4F-4E43-A053-2D3DDC9B568B}" type="presParOf" srcId="{4DA963ED-F21B-4C28-A9C2-9675715A6EC6}" destId="{0B331BBE-BEEB-4643-B93C-020144405801}" srcOrd="0" destOrd="0" presId="urn:microsoft.com/office/officeart/2005/8/layout/list1"/>
    <dgm:cxn modelId="{88489B92-3F4C-4736-845C-2706E00D550C}" type="presParOf" srcId="{4DA963ED-F21B-4C28-A9C2-9675715A6EC6}" destId="{14F7B6C1-5E8C-47D8-A946-18DEA8B22585}" srcOrd="1" destOrd="0" presId="urn:microsoft.com/office/officeart/2005/8/layout/list1"/>
    <dgm:cxn modelId="{2B43691A-DA44-485D-B135-AAD0DD72997A}" type="presParOf" srcId="{17516EE0-3EFE-4764-BB3F-D7A874BEB1E1}" destId="{9BB26572-55C5-4F1B-9CA0-F02139B5641C}" srcOrd="5" destOrd="0" presId="urn:microsoft.com/office/officeart/2005/8/layout/list1"/>
    <dgm:cxn modelId="{60BB1762-81B5-4A95-AA5F-79D5BCB5D42D}" type="presParOf" srcId="{17516EE0-3EFE-4764-BB3F-D7A874BEB1E1}" destId="{DB44DAE8-FFF5-4C9F-B0C8-0000397864D9}" srcOrd="6" destOrd="0" presId="urn:microsoft.com/office/officeart/2005/8/layout/list1"/>
    <dgm:cxn modelId="{FA7FE85C-7BE3-4BF7-83E6-4C8E19D452EA}" type="presParOf" srcId="{17516EE0-3EFE-4764-BB3F-D7A874BEB1E1}" destId="{7AD75D91-687D-4688-8537-5D2674472128}" srcOrd="7" destOrd="0" presId="urn:microsoft.com/office/officeart/2005/8/layout/list1"/>
    <dgm:cxn modelId="{F6673029-3CBE-4EDC-80D7-AD7D32DA488C}" type="presParOf" srcId="{17516EE0-3EFE-4764-BB3F-D7A874BEB1E1}" destId="{D65CA4A7-AABB-44CF-A6F3-A93D41DFAE7D}" srcOrd="8" destOrd="0" presId="urn:microsoft.com/office/officeart/2005/8/layout/list1"/>
    <dgm:cxn modelId="{FB49BE30-92CE-4F45-BE48-E553F054B1F0}" type="presParOf" srcId="{D65CA4A7-AABB-44CF-A6F3-A93D41DFAE7D}" destId="{7313797B-5D77-4507-A058-DB9C2BE9053B}" srcOrd="0" destOrd="0" presId="urn:microsoft.com/office/officeart/2005/8/layout/list1"/>
    <dgm:cxn modelId="{ACBA9022-FB36-46FC-AF97-FFE9C1224327}" type="presParOf" srcId="{D65CA4A7-AABB-44CF-A6F3-A93D41DFAE7D}" destId="{BF02B726-00EC-4BA4-B883-771F68F45319}" srcOrd="1" destOrd="0" presId="urn:microsoft.com/office/officeart/2005/8/layout/list1"/>
    <dgm:cxn modelId="{2B645BE6-0E82-4D0D-A8D0-CC8E184C7FFA}" type="presParOf" srcId="{17516EE0-3EFE-4764-BB3F-D7A874BEB1E1}" destId="{9F811B9D-CAA6-40F3-8FED-C606E63D4DCC}" srcOrd="9" destOrd="0" presId="urn:microsoft.com/office/officeart/2005/8/layout/list1"/>
    <dgm:cxn modelId="{FB09958A-E505-477C-A87F-D7F889BF8FFF}" type="presParOf" srcId="{17516EE0-3EFE-4764-BB3F-D7A874BEB1E1}" destId="{EAADE16E-BEA3-4F7D-900B-D1DB5FF20C52}" srcOrd="10" destOrd="0" presId="urn:microsoft.com/office/officeart/2005/8/layout/list1"/>
    <dgm:cxn modelId="{14E86033-AD5C-46BA-B169-5131EAE4C311}" type="presParOf" srcId="{17516EE0-3EFE-4764-BB3F-D7A874BEB1E1}" destId="{EE4F1CB0-9D37-4ABC-BD19-7977878659CF}" srcOrd="11" destOrd="0" presId="urn:microsoft.com/office/officeart/2005/8/layout/list1"/>
    <dgm:cxn modelId="{0DD8C71C-F63D-487C-A6BE-6755BA480ABE}" type="presParOf" srcId="{17516EE0-3EFE-4764-BB3F-D7A874BEB1E1}" destId="{27295719-C8C6-4CA3-AA71-9A8559957A88}" srcOrd="12" destOrd="0" presId="urn:microsoft.com/office/officeart/2005/8/layout/list1"/>
    <dgm:cxn modelId="{4831793A-BE10-4181-9CC0-D7247614743B}" type="presParOf" srcId="{27295719-C8C6-4CA3-AA71-9A8559957A88}" destId="{0C112587-A2A3-43B3-BA1B-DAE92067DB1D}" srcOrd="0" destOrd="0" presId="urn:microsoft.com/office/officeart/2005/8/layout/list1"/>
    <dgm:cxn modelId="{3E9E68ED-2EF4-4C58-AD65-E1C77C5E9ADB}" type="presParOf" srcId="{27295719-C8C6-4CA3-AA71-9A8559957A88}" destId="{EFB6334D-8F41-4A0B-9380-9055C9020D90}" srcOrd="1" destOrd="0" presId="urn:microsoft.com/office/officeart/2005/8/layout/list1"/>
    <dgm:cxn modelId="{C116B198-FFA3-4D11-90B6-3B0EFA05FCDD}" type="presParOf" srcId="{17516EE0-3EFE-4764-BB3F-D7A874BEB1E1}" destId="{8DD24A1F-C822-45C5-9CBD-AC307C474937}" srcOrd="13" destOrd="0" presId="urn:microsoft.com/office/officeart/2005/8/layout/list1"/>
    <dgm:cxn modelId="{5BDC3E57-AA94-454B-879F-8D7F9B8372AD}" type="presParOf" srcId="{17516EE0-3EFE-4764-BB3F-D7A874BEB1E1}" destId="{C43841FC-04C6-4A58-B659-E70DB6B82CB6}" srcOrd="14" destOrd="0" presId="urn:microsoft.com/office/officeart/2005/8/layout/list1"/>
    <dgm:cxn modelId="{1662C543-7260-41FC-9205-032F73E09D54}" type="presParOf" srcId="{17516EE0-3EFE-4764-BB3F-D7A874BEB1E1}" destId="{FF2AA956-6F78-4029-927A-5E191E98E6D5}" srcOrd="15" destOrd="0" presId="urn:microsoft.com/office/officeart/2005/8/layout/list1"/>
    <dgm:cxn modelId="{FD65632E-C0EE-4201-9C4F-33596980DCE9}" type="presParOf" srcId="{17516EE0-3EFE-4764-BB3F-D7A874BEB1E1}" destId="{50029D32-01BD-4492-B74F-739BEA8B647B}" srcOrd="16" destOrd="0" presId="urn:microsoft.com/office/officeart/2005/8/layout/list1"/>
    <dgm:cxn modelId="{ED5030C7-E6B2-4FAE-892F-D7A069E35C04}" type="presParOf" srcId="{50029D32-01BD-4492-B74F-739BEA8B647B}" destId="{5BEB78F5-C696-418D-8770-AB02DE51E1D1}" srcOrd="0" destOrd="0" presId="urn:microsoft.com/office/officeart/2005/8/layout/list1"/>
    <dgm:cxn modelId="{3CA4B8B2-F156-4B6B-B6F3-A4779458BA7F}" type="presParOf" srcId="{50029D32-01BD-4492-B74F-739BEA8B647B}" destId="{5CD926C2-3547-4EEF-98D0-A03B7693C68B}" srcOrd="1" destOrd="0" presId="urn:microsoft.com/office/officeart/2005/8/layout/list1"/>
    <dgm:cxn modelId="{E2E7CD1C-C6A0-4F95-9CBD-1495278CEAF0}" type="presParOf" srcId="{17516EE0-3EFE-4764-BB3F-D7A874BEB1E1}" destId="{37A32524-8FDB-42AC-ABD8-B9B101DDF0D0}" srcOrd="17" destOrd="0" presId="urn:microsoft.com/office/officeart/2005/8/layout/list1"/>
    <dgm:cxn modelId="{B2287855-9B1E-4DC3-9132-9AB35C321FB6}" type="presParOf" srcId="{17516EE0-3EFE-4764-BB3F-D7A874BEB1E1}" destId="{FB59CCE4-FE34-4B4A-BA6F-5C2D566F6A20}" srcOrd="18" destOrd="0" presId="urn:microsoft.com/office/officeart/2005/8/layout/list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CA456E15-C781-446C-96A4-85B8D350D723}" type="doc">
      <dgm:prSet loTypeId="urn:microsoft.com/office/officeart/2005/8/layout/venn2" loCatId="relationship" qsTypeId="urn:microsoft.com/office/officeart/2005/8/quickstyle/simple5" qsCatId="simple" csTypeId="urn:microsoft.com/office/officeart/2005/8/colors/colorful1" csCatId="colorful" phldr="1"/>
      <dgm:spPr/>
      <dgm:t>
        <a:bodyPr/>
        <a:lstStyle/>
        <a:p>
          <a:endParaRPr lang="en-US"/>
        </a:p>
      </dgm:t>
    </dgm:pt>
    <dgm:pt modelId="{AF5B1D5F-3584-4996-82D1-DC598C93F211}">
      <dgm:prSet custT="1"/>
      <dgm:spPr/>
      <dgm:t>
        <a:bodyPr/>
        <a:lstStyle/>
        <a:p>
          <a:r>
            <a:rPr lang="fr-FR" sz="2000" b="1" u="none" dirty="0"/>
            <a:t>Adaptabilité</a:t>
          </a:r>
          <a:endParaRPr lang="en-US" sz="2000" b="1" u="none" dirty="0"/>
        </a:p>
      </dgm:t>
    </dgm:pt>
    <dgm:pt modelId="{DADACFA7-6BBD-458B-8D77-AA1528B633D4}" type="parTrans" cxnId="{FAFD306D-B6DE-443B-9C5C-F8EB31373C20}">
      <dgm:prSet/>
      <dgm:spPr/>
      <dgm:t>
        <a:bodyPr/>
        <a:lstStyle/>
        <a:p>
          <a:endParaRPr lang="en-US" sz="1800" b="1"/>
        </a:p>
      </dgm:t>
    </dgm:pt>
    <dgm:pt modelId="{9955C2E7-085B-4207-BE9E-FDA9A0D331EA}" type="sibTrans" cxnId="{FAFD306D-B6DE-443B-9C5C-F8EB31373C20}">
      <dgm:prSet/>
      <dgm:spPr/>
      <dgm:t>
        <a:bodyPr/>
        <a:lstStyle/>
        <a:p>
          <a:endParaRPr lang="en-US" sz="1800" b="1"/>
        </a:p>
      </dgm:t>
    </dgm:pt>
    <dgm:pt modelId="{18117124-74D0-4471-875C-D4E3D65E79A5}">
      <dgm:prSet custT="1"/>
      <dgm:spPr/>
      <dgm:t>
        <a:bodyPr/>
        <a:lstStyle/>
        <a:p>
          <a:r>
            <a:rPr lang="en-US" sz="2000" b="1" dirty="0"/>
            <a:t>Extensibilité</a:t>
          </a:r>
        </a:p>
      </dgm:t>
    </dgm:pt>
    <dgm:pt modelId="{A1D84D48-F223-4130-9C90-DE85EEE9578B}" type="parTrans" cxnId="{C955C801-E2C5-4CD1-9150-D1E2C076635B}">
      <dgm:prSet/>
      <dgm:spPr/>
      <dgm:t>
        <a:bodyPr/>
        <a:lstStyle/>
        <a:p>
          <a:endParaRPr lang="en-US" sz="1800" b="1"/>
        </a:p>
      </dgm:t>
    </dgm:pt>
    <dgm:pt modelId="{6839E5F9-8F93-487E-8C38-BDFD2F1BF84D}" type="sibTrans" cxnId="{C955C801-E2C5-4CD1-9150-D1E2C076635B}">
      <dgm:prSet/>
      <dgm:spPr/>
      <dgm:t>
        <a:bodyPr/>
        <a:lstStyle/>
        <a:p>
          <a:endParaRPr lang="en-US" sz="1800" b="1"/>
        </a:p>
      </dgm:t>
    </dgm:pt>
    <dgm:pt modelId="{438008FD-65E6-4654-8133-6D03A4E45D96}">
      <dgm:prSet custT="1"/>
      <dgm:spPr/>
      <dgm:t>
        <a:bodyPr/>
        <a:lstStyle/>
        <a:p>
          <a:r>
            <a:rPr lang="en-US" sz="2000" b="1" dirty="0"/>
            <a:t>Disponibilité</a:t>
          </a:r>
        </a:p>
      </dgm:t>
    </dgm:pt>
    <dgm:pt modelId="{DDD7E78E-AE4C-45B0-9996-3239AA7CC600}" type="parTrans" cxnId="{5B578BFE-4B6F-47D8-8C52-7564150F6999}">
      <dgm:prSet/>
      <dgm:spPr/>
      <dgm:t>
        <a:bodyPr/>
        <a:lstStyle/>
        <a:p>
          <a:endParaRPr lang="en-US" sz="1800" b="1"/>
        </a:p>
      </dgm:t>
    </dgm:pt>
    <dgm:pt modelId="{89D53620-D6C9-4A75-9D6F-6EB142B62A96}" type="sibTrans" cxnId="{5B578BFE-4B6F-47D8-8C52-7564150F6999}">
      <dgm:prSet/>
      <dgm:spPr/>
      <dgm:t>
        <a:bodyPr/>
        <a:lstStyle/>
        <a:p>
          <a:endParaRPr lang="en-US" sz="1800" b="1"/>
        </a:p>
      </dgm:t>
    </dgm:pt>
    <dgm:pt modelId="{9DC9A76D-ECE7-4B58-A5A7-79353048EC52}">
      <dgm:prSet custT="1"/>
      <dgm:spPr/>
      <dgm:t>
        <a:bodyPr/>
        <a:lstStyle/>
        <a:p>
          <a:r>
            <a:rPr lang="en-US" sz="2000" b="1" dirty="0"/>
            <a:t>Performance</a:t>
          </a:r>
        </a:p>
      </dgm:t>
    </dgm:pt>
    <dgm:pt modelId="{EF5559AC-2553-47B9-9FC3-6B0A94D6F5E8}" type="parTrans" cxnId="{CE29FA5A-F191-41E1-B280-D474989C1604}">
      <dgm:prSet/>
      <dgm:spPr/>
      <dgm:t>
        <a:bodyPr/>
        <a:lstStyle/>
        <a:p>
          <a:endParaRPr lang="en-US" sz="1800" b="1"/>
        </a:p>
      </dgm:t>
    </dgm:pt>
    <dgm:pt modelId="{C8A71B20-B164-4A9B-A670-1A074A4C9711}" type="sibTrans" cxnId="{CE29FA5A-F191-41E1-B280-D474989C1604}">
      <dgm:prSet/>
      <dgm:spPr/>
      <dgm:t>
        <a:bodyPr/>
        <a:lstStyle/>
        <a:p>
          <a:endParaRPr lang="en-US" sz="1800" b="1"/>
        </a:p>
      </dgm:t>
    </dgm:pt>
    <dgm:pt modelId="{FE698B52-D5BB-421D-AC5F-7A411A7220A2}">
      <dgm:prSet custT="1"/>
      <dgm:spPr>
        <a:solidFill>
          <a:schemeClr val="accent4">
            <a:lumMod val="60000"/>
            <a:lumOff val="40000"/>
          </a:schemeClr>
        </a:solidFill>
      </dgm:spPr>
      <dgm:t>
        <a:bodyPr/>
        <a:lstStyle/>
        <a:p>
          <a:r>
            <a:rPr lang="en-US" sz="2000" b="1" dirty="0"/>
            <a:t>Simplicité</a:t>
          </a:r>
        </a:p>
      </dgm:t>
    </dgm:pt>
    <dgm:pt modelId="{CE469961-048D-47FD-BB69-90A0454B019F}" type="parTrans" cxnId="{FC615B64-75B8-44E3-A039-E89F5C9C76CC}">
      <dgm:prSet/>
      <dgm:spPr/>
      <dgm:t>
        <a:bodyPr/>
        <a:lstStyle/>
        <a:p>
          <a:endParaRPr lang="en-US" sz="1800" b="1"/>
        </a:p>
      </dgm:t>
    </dgm:pt>
    <dgm:pt modelId="{999A3B40-DDA1-4915-983C-650E9E166B06}" type="sibTrans" cxnId="{FC615B64-75B8-44E3-A039-E89F5C9C76CC}">
      <dgm:prSet/>
      <dgm:spPr/>
      <dgm:t>
        <a:bodyPr/>
        <a:lstStyle/>
        <a:p>
          <a:endParaRPr lang="en-US" sz="1800" b="1"/>
        </a:p>
      </dgm:t>
    </dgm:pt>
    <dgm:pt modelId="{F5FC44BB-4D29-445A-9732-787E1B521BAE}" type="pres">
      <dgm:prSet presAssocID="{CA456E15-C781-446C-96A4-85B8D350D723}" presName="Name0" presStyleCnt="0">
        <dgm:presLayoutVars>
          <dgm:chMax val="7"/>
          <dgm:resizeHandles val="exact"/>
        </dgm:presLayoutVars>
      </dgm:prSet>
      <dgm:spPr/>
    </dgm:pt>
    <dgm:pt modelId="{3BB7C482-0CA8-4F74-A510-37F185937DCA}" type="pres">
      <dgm:prSet presAssocID="{CA456E15-C781-446C-96A4-85B8D350D723}" presName="comp1" presStyleCnt="0"/>
      <dgm:spPr/>
    </dgm:pt>
    <dgm:pt modelId="{2B4F96F2-4E6D-4E22-BADD-DEF241DA798E}" type="pres">
      <dgm:prSet presAssocID="{CA456E15-C781-446C-96A4-85B8D350D723}" presName="circle1" presStyleLbl="node1" presStyleIdx="0" presStyleCnt="5"/>
      <dgm:spPr/>
    </dgm:pt>
    <dgm:pt modelId="{462BF3D1-9F19-41A8-B066-A63DCA354744}" type="pres">
      <dgm:prSet presAssocID="{CA456E15-C781-446C-96A4-85B8D350D723}" presName="c1text" presStyleLbl="node1" presStyleIdx="0" presStyleCnt="5">
        <dgm:presLayoutVars>
          <dgm:bulletEnabled val="1"/>
        </dgm:presLayoutVars>
      </dgm:prSet>
      <dgm:spPr/>
    </dgm:pt>
    <dgm:pt modelId="{DB82DC4C-D966-47BF-9A3E-2E5203A6A459}" type="pres">
      <dgm:prSet presAssocID="{CA456E15-C781-446C-96A4-85B8D350D723}" presName="comp2" presStyleCnt="0"/>
      <dgm:spPr/>
    </dgm:pt>
    <dgm:pt modelId="{0B0D3FD5-72DC-4704-940F-C1A02FE9D209}" type="pres">
      <dgm:prSet presAssocID="{CA456E15-C781-446C-96A4-85B8D350D723}" presName="circle2" presStyleLbl="node1" presStyleIdx="1" presStyleCnt="5"/>
      <dgm:spPr/>
    </dgm:pt>
    <dgm:pt modelId="{88570D36-843B-470A-AA8F-83EDF6F75067}" type="pres">
      <dgm:prSet presAssocID="{CA456E15-C781-446C-96A4-85B8D350D723}" presName="c2text" presStyleLbl="node1" presStyleIdx="1" presStyleCnt="5">
        <dgm:presLayoutVars>
          <dgm:bulletEnabled val="1"/>
        </dgm:presLayoutVars>
      </dgm:prSet>
      <dgm:spPr/>
    </dgm:pt>
    <dgm:pt modelId="{36A4A2BD-66AE-4DF7-8AE4-B9491ABC7C34}" type="pres">
      <dgm:prSet presAssocID="{CA456E15-C781-446C-96A4-85B8D350D723}" presName="comp3" presStyleCnt="0"/>
      <dgm:spPr/>
    </dgm:pt>
    <dgm:pt modelId="{A3B2BBB4-6FCE-4CBC-B22A-D18E1A9D9D3A}" type="pres">
      <dgm:prSet presAssocID="{CA456E15-C781-446C-96A4-85B8D350D723}" presName="circle3" presStyleLbl="node1" presStyleIdx="2" presStyleCnt="5" custScaleX="109071" custLinFactNeighborX="1700" custLinFactNeighborY="327"/>
      <dgm:spPr/>
    </dgm:pt>
    <dgm:pt modelId="{6450A74C-13E6-49B0-B156-2F9B211FBD8C}" type="pres">
      <dgm:prSet presAssocID="{CA456E15-C781-446C-96A4-85B8D350D723}" presName="c3text" presStyleLbl="node1" presStyleIdx="2" presStyleCnt="5">
        <dgm:presLayoutVars>
          <dgm:bulletEnabled val="1"/>
        </dgm:presLayoutVars>
      </dgm:prSet>
      <dgm:spPr/>
    </dgm:pt>
    <dgm:pt modelId="{54F76D6F-ED4A-4E8B-A7E6-764C281074FD}" type="pres">
      <dgm:prSet presAssocID="{CA456E15-C781-446C-96A4-85B8D350D723}" presName="comp4" presStyleCnt="0"/>
      <dgm:spPr/>
    </dgm:pt>
    <dgm:pt modelId="{48242E85-FDFC-4BB2-9295-B44189AD8378}" type="pres">
      <dgm:prSet presAssocID="{CA456E15-C781-446C-96A4-85B8D350D723}" presName="circle4" presStyleLbl="node1" presStyleIdx="3" presStyleCnt="5" custScaleX="121679"/>
      <dgm:spPr/>
    </dgm:pt>
    <dgm:pt modelId="{DF6B062D-A803-46F4-A494-0FC1EBAC5DC8}" type="pres">
      <dgm:prSet presAssocID="{CA456E15-C781-446C-96A4-85B8D350D723}" presName="c4text" presStyleLbl="node1" presStyleIdx="3" presStyleCnt="5">
        <dgm:presLayoutVars>
          <dgm:bulletEnabled val="1"/>
        </dgm:presLayoutVars>
      </dgm:prSet>
      <dgm:spPr/>
    </dgm:pt>
    <dgm:pt modelId="{238A8419-CD44-4901-BBE2-9875F9B514B5}" type="pres">
      <dgm:prSet presAssocID="{CA456E15-C781-446C-96A4-85B8D350D723}" presName="comp5" presStyleCnt="0"/>
      <dgm:spPr/>
    </dgm:pt>
    <dgm:pt modelId="{DF4B127D-D7F4-49C0-9A10-4FF8B82A634F}" type="pres">
      <dgm:prSet presAssocID="{CA456E15-C781-446C-96A4-85B8D350D723}" presName="circle5" presStyleLbl="node1" presStyleIdx="4" presStyleCnt="5" custScaleX="121581"/>
      <dgm:spPr/>
    </dgm:pt>
    <dgm:pt modelId="{E84B9341-02E5-4B76-AC27-F2A9320D79B1}" type="pres">
      <dgm:prSet presAssocID="{CA456E15-C781-446C-96A4-85B8D350D723}" presName="c5text" presStyleLbl="node1" presStyleIdx="4" presStyleCnt="5">
        <dgm:presLayoutVars>
          <dgm:bulletEnabled val="1"/>
        </dgm:presLayoutVars>
      </dgm:prSet>
      <dgm:spPr/>
    </dgm:pt>
  </dgm:ptLst>
  <dgm:cxnLst>
    <dgm:cxn modelId="{C955C801-E2C5-4CD1-9150-D1E2C076635B}" srcId="{CA456E15-C781-446C-96A4-85B8D350D723}" destId="{18117124-74D0-4471-875C-D4E3D65E79A5}" srcOrd="3" destOrd="0" parTransId="{A1D84D48-F223-4130-9C90-DE85EEE9578B}" sibTransId="{6839E5F9-8F93-487E-8C38-BDFD2F1BF84D}"/>
    <dgm:cxn modelId="{1CA9610B-4907-4885-8083-5E7E2D3838BF}" type="presOf" srcId="{FE698B52-D5BB-421D-AC5F-7A411A7220A2}" destId="{6450A74C-13E6-49B0-B156-2F9B211FBD8C}" srcOrd="1" destOrd="0" presId="urn:microsoft.com/office/officeart/2005/8/layout/venn2"/>
    <dgm:cxn modelId="{05FABC0B-30AC-436D-ACA6-C67ACA75BBFA}" type="presOf" srcId="{18117124-74D0-4471-875C-D4E3D65E79A5}" destId="{DF6B062D-A803-46F4-A494-0FC1EBAC5DC8}" srcOrd="1" destOrd="0" presId="urn:microsoft.com/office/officeart/2005/8/layout/venn2"/>
    <dgm:cxn modelId="{BBE3782B-3884-41E7-B9D3-63EDBBD8607F}" type="presOf" srcId="{9DC9A76D-ECE7-4B58-A5A7-79353048EC52}" destId="{0B0D3FD5-72DC-4704-940F-C1A02FE9D209}" srcOrd="0" destOrd="0" presId="urn:microsoft.com/office/officeart/2005/8/layout/venn2"/>
    <dgm:cxn modelId="{5B6FCD62-2A39-4E91-900A-7BA9406CD3A0}" type="presOf" srcId="{18117124-74D0-4471-875C-D4E3D65E79A5}" destId="{48242E85-FDFC-4BB2-9295-B44189AD8378}" srcOrd="0" destOrd="0" presId="urn:microsoft.com/office/officeart/2005/8/layout/venn2"/>
    <dgm:cxn modelId="{FC615B64-75B8-44E3-A039-E89F5C9C76CC}" srcId="{CA456E15-C781-446C-96A4-85B8D350D723}" destId="{FE698B52-D5BB-421D-AC5F-7A411A7220A2}" srcOrd="2" destOrd="0" parTransId="{CE469961-048D-47FD-BB69-90A0454B019F}" sibTransId="{999A3B40-DDA1-4915-983C-650E9E166B06}"/>
    <dgm:cxn modelId="{1D2DBD47-73B4-42A2-9F6B-753C7B814DA7}" type="presOf" srcId="{AF5B1D5F-3584-4996-82D1-DC598C93F211}" destId="{2B4F96F2-4E6D-4E22-BADD-DEF241DA798E}" srcOrd="0" destOrd="0" presId="urn:microsoft.com/office/officeart/2005/8/layout/venn2"/>
    <dgm:cxn modelId="{FAFD306D-B6DE-443B-9C5C-F8EB31373C20}" srcId="{CA456E15-C781-446C-96A4-85B8D350D723}" destId="{AF5B1D5F-3584-4996-82D1-DC598C93F211}" srcOrd="0" destOrd="0" parTransId="{DADACFA7-6BBD-458B-8D77-AA1528B633D4}" sibTransId="{9955C2E7-085B-4207-BE9E-FDA9A0D331EA}"/>
    <dgm:cxn modelId="{CE29FA5A-F191-41E1-B280-D474989C1604}" srcId="{CA456E15-C781-446C-96A4-85B8D350D723}" destId="{9DC9A76D-ECE7-4B58-A5A7-79353048EC52}" srcOrd="1" destOrd="0" parTransId="{EF5559AC-2553-47B9-9FC3-6B0A94D6F5E8}" sibTransId="{C8A71B20-B164-4A9B-A670-1A074A4C9711}"/>
    <dgm:cxn modelId="{9673ABB0-74CC-4EC3-833E-167F142F9457}" type="presOf" srcId="{CA456E15-C781-446C-96A4-85B8D350D723}" destId="{F5FC44BB-4D29-445A-9732-787E1B521BAE}" srcOrd="0" destOrd="0" presId="urn:microsoft.com/office/officeart/2005/8/layout/venn2"/>
    <dgm:cxn modelId="{9FC329B7-8DC4-40B4-A9C3-410ACD9AAE4F}" type="presOf" srcId="{FE698B52-D5BB-421D-AC5F-7A411A7220A2}" destId="{A3B2BBB4-6FCE-4CBC-B22A-D18E1A9D9D3A}" srcOrd="0" destOrd="0" presId="urn:microsoft.com/office/officeart/2005/8/layout/venn2"/>
    <dgm:cxn modelId="{36988AB7-1290-4F30-9977-48E6327E542C}" type="presOf" srcId="{438008FD-65E6-4654-8133-6D03A4E45D96}" destId="{E84B9341-02E5-4B76-AC27-F2A9320D79B1}" srcOrd="1" destOrd="0" presId="urn:microsoft.com/office/officeart/2005/8/layout/venn2"/>
    <dgm:cxn modelId="{CF504FB8-286D-4205-B53E-4FB1F69B89D0}" type="presOf" srcId="{9DC9A76D-ECE7-4B58-A5A7-79353048EC52}" destId="{88570D36-843B-470A-AA8F-83EDF6F75067}" srcOrd="1" destOrd="0" presId="urn:microsoft.com/office/officeart/2005/8/layout/venn2"/>
    <dgm:cxn modelId="{2D3538E5-B527-4F4C-B641-D8EBBB28A2F8}" type="presOf" srcId="{438008FD-65E6-4654-8133-6D03A4E45D96}" destId="{DF4B127D-D7F4-49C0-9A10-4FF8B82A634F}" srcOrd="0" destOrd="0" presId="urn:microsoft.com/office/officeart/2005/8/layout/venn2"/>
    <dgm:cxn modelId="{DEB063F2-B0B1-4B62-805D-C8D8086F1865}" type="presOf" srcId="{AF5B1D5F-3584-4996-82D1-DC598C93F211}" destId="{462BF3D1-9F19-41A8-B066-A63DCA354744}" srcOrd="1" destOrd="0" presId="urn:microsoft.com/office/officeart/2005/8/layout/venn2"/>
    <dgm:cxn modelId="{5B578BFE-4B6F-47D8-8C52-7564150F6999}" srcId="{CA456E15-C781-446C-96A4-85B8D350D723}" destId="{438008FD-65E6-4654-8133-6D03A4E45D96}" srcOrd="4" destOrd="0" parTransId="{DDD7E78E-AE4C-45B0-9996-3239AA7CC600}" sibTransId="{89D53620-D6C9-4A75-9D6F-6EB142B62A96}"/>
    <dgm:cxn modelId="{FDF3DD98-07C3-45F5-8C76-0AB1FF0BE603}" type="presParOf" srcId="{F5FC44BB-4D29-445A-9732-787E1B521BAE}" destId="{3BB7C482-0CA8-4F74-A510-37F185937DCA}" srcOrd="0" destOrd="0" presId="urn:microsoft.com/office/officeart/2005/8/layout/venn2"/>
    <dgm:cxn modelId="{6E517A72-2123-412A-BB0D-1F7797273565}" type="presParOf" srcId="{3BB7C482-0CA8-4F74-A510-37F185937DCA}" destId="{2B4F96F2-4E6D-4E22-BADD-DEF241DA798E}" srcOrd="0" destOrd="0" presId="urn:microsoft.com/office/officeart/2005/8/layout/venn2"/>
    <dgm:cxn modelId="{8DBA08F2-5404-4CE1-8B34-5C0B0768763A}" type="presParOf" srcId="{3BB7C482-0CA8-4F74-A510-37F185937DCA}" destId="{462BF3D1-9F19-41A8-B066-A63DCA354744}" srcOrd="1" destOrd="0" presId="urn:microsoft.com/office/officeart/2005/8/layout/venn2"/>
    <dgm:cxn modelId="{78F7CF5B-10BA-4135-BAF8-584EC8D6AA64}" type="presParOf" srcId="{F5FC44BB-4D29-445A-9732-787E1B521BAE}" destId="{DB82DC4C-D966-47BF-9A3E-2E5203A6A459}" srcOrd="1" destOrd="0" presId="urn:microsoft.com/office/officeart/2005/8/layout/venn2"/>
    <dgm:cxn modelId="{40D51943-22E8-4000-970C-21AC0BCBB384}" type="presParOf" srcId="{DB82DC4C-D966-47BF-9A3E-2E5203A6A459}" destId="{0B0D3FD5-72DC-4704-940F-C1A02FE9D209}" srcOrd="0" destOrd="0" presId="urn:microsoft.com/office/officeart/2005/8/layout/venn2"/>
    <dgm:cxn modelId="{14B595A1-E425-4D93-AC6B-58D535A51CD0}" type="presParOf" srcId="{DB82DC4C-D966-47BF-9A3E-2E5203A6A459}" destId="{88570D36-843B-470A-AA8F-83EDF6F75067}" srcOrd="1" destOrd="0" presId="urn:microsoft.com/office/officeart/2005/8/layout/venn2"/>
    <dgm:cxn modelId="{229808E5-C957-4E7E-90F2-CF2664E1C0BE}" type="presParOf" srcId="{F5FC44BB-4D29-445A-9732-787E1B521BAE}" destId="{36A4A2BD-66AE-4DF7-8AE4-B9491ABC7C34}" srcOrd="2" destOrd="0" presId="urn:microsoft.com/office/officeart/2005/8/layout/venn2"/>
    <dgm:cxn modelId="{21959123-61D5-4BF0-BE4B-B45082A2D08D}" type="presParOf" srcId="{36A4A2BD-66AE-4DF7-8AE4-B9491ABC7C34}" destId="{A3B2BBB4-6FCE-4CBC-B22A-D18E1A9D9D3A}" srcOrd="0" destOrd="0" presId="urn:microsoft.com/office/officeart/2005/8/layout/venn2"/>
    <dgm:cxn modelId="{3831C394-45E0-4AA3-93D1-DC2F61BF063B}" type="presParOf" srcId="{36A4A2BD-66AE-4DF7-8AE4-B9491ABC7C34}" destId="{6450A74C-13E6-49B0-B156-2F9B211FBD8C}" srcOrd="1" destOrd="0" presId="urn:microsoft.com/office/officeart/2005/8/layout/venn2"/>
    <dgm:cxn modelId="{7C3C92AB-4C40-4A60-A3D2-C11A2F0F50BE}" type="presParOf" srcId="{F5FC44BB-4D29-445A-9732-787E1B521BAE}" destId="{54F76D6F-ED4A-4E8B-A7E6-764C281074FD}" srcOrd="3" destOrd="0" presId="urn:microsoft.com/office/officeart/2005/8/layout/venn2"/>
    <dgm:cxn modelId="{1486BE4B-9AA3-456B-900E-95E51371BFFC}" type="presParOf" srcId="{54F76D6F-ED4A-4E8B-A7E6-764C281074FD}" destId="{48242E85-FDFC-4BB2-9295-B44189AD8378}" srcOrd="0" destOrd="0" presId="urn:microsoft.com/office/officeart/2005/8/layout/venn2"/>
    <dgm:cxn modelId="{7DB9ACE2-D728-4541-9319-A57AB5AD8FA3}" type="presParOf" srcId="{54F76D6F-ED4A-4E8B-A7E6-764C281074FD}" destId="{DF6B062D-A803-46F4-A494-0FC1EBAC5DC8}" srcOrd="1" destOrd="0" presId="urn:microsoft.com/office/officeart/2005/8/layout/venn2"/>
    <dgm:cxn modelId="{0B9A535F-BE87-4009-B869-99C0CCD4443C}" type="presParOf" srcId="{F5FC44BB-4D29-445A-9732-787E1B521BAE}" destId="{238A8419-CD44-4901-BBE2-9875F9B514B5}" srcOrd="4" destOrd="0" presId="urn:microsoft.com/office/officeart/2005/8/layout/venn2"/>
    <dgm:cxn modelId="{C212BEE5-896C-4E38-8BBA-CAD0EFCF1E4F}" type="presParOf" srcId="{238A8419-CD44-4901-BBE2-9875F9B514B5}" destId="{DF4B127D-D7F4-49C0-9A10-4FF8B82A634F}" srcOrd="0" destOrd="0" presId="urn:microsoft.com/office/officeart/2005/8/layout/venn2"/>
    <dgm:cxn modelId="{3CF9322F-D65C-439D-932F-6B6EDFF9D82D}" type="presParOf" srcId="{238A8419-CD44-4901-BBE2-9875F9B514B5}" destId="{E84B9341-02E5-4B76-AC27-F2A9320D79B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0AB108-2A7A-4C6D-B7A7-2789E6558F64}">
      <dsp:nvSpPr>
        <dsp:cNvPr id="0" name=""/>
        <dsp:cNvSpPr/>
      </dsp:nvSpPr>
      <dsp:spPr>
        <a:xfrm>
          <a:off x="0" y="417032"/>
          <a:ext cx="6297152" cy="529200"/>
        </a:xfrm>
        <a:prstGeom prst="rect">
          <a:avLst/>
        </a:prstGeom>
        <a:solidFill>
          <a:schemeClr val="accent1">
            <a:lumMod val="75000"/>
            <a:alpha val="90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D5C71205-F047-49AB-8E79-59E760C55178}">
      <dsp:nvSpPr>
        <dsp:cNvPr id="0" name=""/>
        <dsp:cNvSpPr/>
      </dsp:nvSpPr>
      <dsp:spPr>
        <a:xfrm>
          <a:off x="314857" y="107072"/>
          <a:ext cx="4897515" cy="619920"/>
        </a:xfrm>
        <a:prstGeom prst="roundRect">
          <a:avLst/>
        </a:prstGeom>
        <a:solidFill>
          <a:schemeClr val="lt1">
            <a:hueOff val="0"/>
            <a:satOff val="0"/>
            <a:lumOff val="0"/>
            <a:alphaOff val="0"/>
          </a:schemeClr>
        </a:solidFill>
        <a:ln w="38100" cap="flat" cmpd="sng" algn="ctr">
          <a:solidFill>
            <a:schemeClr val="tx1"/>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6612" tIns="0" rIns="166612" bIns="0" numCol="1" spcCol="1270" anchor="ctr" anchorCtr="0">
          <a:noAutofit/>
        </a:bodyPr>
        <a:lstStyle/>
        <a:p>
          <a:pPr marL="0" lvl="0" indent="0" algn="l" defTabSz="800100">
            <a:lnSpc>
              <a:spcPct val="90000"/>
            </a:lnSpc>
            <a:spcBef>
              <a:spcPct val="0"/>
            </a:spcBef>
            <a:spcAft>
              <a:spcPct val="35000"/>
            </a:spcAft>
            <a:buNone/>
          </a:pPr>
          <a:r>
            <a:rPr lang="fr-FR" sz="1800" b="1" kern="1200" dirty="0"/>
            <a:t>L’automatisation des tests</a:t>
          </a:r>
          <a:endParaRPr lang="en-US" sz="1800" kern="1200" dirty="0"/>
        </a:p>
      </dsp:txBody>
      <dsp:txXfrm>
        <a:off x="345119" y="137334"/>
        <a:ext cx="4836991" cy="559396"/>
      </dsp:txXfrm>
    </dsp:sp>
    <dsp:sp modelId="{DB44DAE8-FFF5-4C9F-B0C8-0000397864D9}">
      <dsp:nvSpPr>
        <dsp:cNvPr id="0" name=""/>
        <dsp:cNvSpPr/>
      </dsp:nvSpPr>
      <dsp:spPr>
        <a:xfrm>
          <a:off x="0" y="1369592"/>
          <a:ext cx="6297152" cy="529200"/>
        </a:xfrm>
        <a:prstGeom prst="rect">
          <a:avLst/>
        </a:prstGeom>
        <a:solidFill>
          <a:schemeClr val="accent1">
            <a:lumMod val="75000"/>
            <a:alpha val="90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14F7B6C1-5E8C-47D8-A946-18DEA8B22585}">
      <dsp:nvSpPr>
        <dsp:cNvPr id="0" name=""/>
        <dsp:cNvSpPr/>
      </dsp:nvSpPr>
      <dsp:spPr>
        <a:xfrm>
          <a:off x="314857" y="1059632"/>
          <a:ext cx="4897515" cy="619920"/>
        </a:xfrm>
        <a:prstGeom prst="roundRect">
          <a:avLst/>
        </a:prstGeom>
        <a:solidFill>
          <a:schemeClr val="lt1">
            <a:hueOff val="0"/>
            <a:satOff val="0"/>
            <a:lumOff val="0"/>
            <a:alphaOff val="0"/>
          </a:schemeClr>
        </a:solidFill>
        <a:ln w="38100" cap="flat" cmpd="sng" algn="ctr">
          <a:solidFill>
            <a:schemeClr val="tx1"/>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6612" tIns="0" rIns="166612" bIns="0" numCol="1" spcCol="1270" anchor="ctr" anchorCtr="0">
          <a:noAutofit/>
        </a:bodyPr>
        <a:lstStyle/>
        <a:p>
          <a:pPr marL="0" lvl="0" indent="0" algn="l" defTabSz="800100">
            <a:lnSpc>
              <a:spcPct val="90000"/>
            </a:lnSpc>
            <a:spcBef>
              <a:spcPct val="0"/>
            </a:spcBef>
            <a:spcAft>
              <a:spcPct val="35000"/>
            </a:spcAft>
            <a:buNone/>
          </a:pPr>
          <a:r>
            <a:rPr lang="fr-FR" sz="1800" b="1" kern="1200" dirty="0"/>
            <a:t>Provisionnement des ressources</a:t>
          </a:r>
          <a:endParaRPr lang="en-US" sz="1800" kern="1200" dirty="0"/>
        </a:p>
      </dsp:txBody>
      <dsp:txXfrm>
        <a:off x="345119" y="1089894"/>
        <a:ext cx="4836991" cy="559396"/>
      </dsp:txXfrm>
    </dsp:sp>
    <dsp:sp modelId="{EAADE16E-BEA3-4F7D-900B-D1DB5FF20C52}">
      <dsp:nvSpPr>
        <dsp:cNvPr id="0" name=""/>
        <dsp:cNvSpPr/>
      </dsp:nvSpPr>
      <dsp:spPr>
        <a:xfrm>
          <a:off x="0" y="2322153"/>
          <a:ext cx="6297152" cy="529200"/>
        </a:xfrm>
        <a:prstGeom prst="rect">
          <a:avLst/>
        </a:prstGeom>
        <a:solidFill>
          <a:schemeClr val="accent1">
            <a:lumMod val="75000"/>
            <a:alpha val="90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BF02B726-00EC-4BA4-B883-771F68F45319}">
      <dsp:nvSpPr>
        <dsp:cNvPr id="0" name=""/>
        <dsp:cNvSpPr/>
      </dsp:nvSpPr>
      <dsp:spPr>
        <a:xfrm>
          <a:off x="314857" y="2012192"/>
          <a:ext cx="4897515" cy="619920"/>
        </a:xfrm>
        <a:prstGeom prst="roundRect">
          <a:avLst/>
        </a:prstGeom>
        <a:solidFill>
          <a:schemeClr val="lt1">
            <a:hueOff val="0"/>
            <a:satOff val="0"/>
            <a:lumOff val="0"/>
            <a:alphaOff val="0"/>
          </a:schemeClr>
        </a:solidFill>
        <a:ln w="38100" cap="flat" cmpd="sng" algn="ctr">
          <a:solidFill>
            <a:schemeClr val="tx1"/>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6612" tIns="0" rIns="166612" bIns="0" numCol="1" spcCol="1270" anchor="ctr" anchorCtr="0">
          <a:noAutofit/>
        </a:bodyPr>
        <a:lstStyle/>
        <a:p>
          <a:pPr marL="0" lvl="0" indent="0" algn="l" defTabSz="800100">
            <a:lnSpc>
              <a:spcPct val="90000"/>
            </a:lnSpc>
            <a:spcBef>
              <a:spcPct val="0"/>
            </a:spcBef>
            <a:spcAft>
              <a:spcPct val="35000"/>
            </a:spcAft>
            <a:buNone/>
          </a:pPr>
          <a:r>
            <a:rPr lang="fr-FR" sz="1800" b="1" kern="1200" dirty="0"/>
            <a:t>Conteneurisation</a:t>
          </a:r>
          <a:endParaRPr lang="en-US" sz="1800" kern="1200" dirty="0"/>
        </a:p>
      </dsp:txBody>
      <dsp:txXfrm>
        <a:off x="345119" y="2042454"/>
        <a:ext cx="4836991" cy="559396"/>
      </dsp:txXfrm>
    </dsp:sp>
    <dsp:sp modelId="{C43841FC-04C6-4A58-B659-E70DB6B82CB6}">
      <dsp:nvSpPr>
        <dsp:cNvPr id="0" name=""/>
        <dsp:cNvSpPr/>
      </dsp:nvSpPr>
      <dsp:spPr>
        <a:xfrm>
          <a:off x="0" y="3274713"/>
          <a:ext cx="6297152" cy="529200"/>
        </a:xfrm>
        <a:prstGeom prst="rect">
          <a:avLst/>
        </a:prstGeom>
        <a:solidFill>
          <a:schemeClr val="accent1">
            <a:lumMod val="75000"/>
            <a:alpha val="90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EFB6334D-8F41-4A0B-9380-9055C9020D90}">
      <dsp:nvSpPr>
        <dsp:cNvPr id="0" name=""/>
        <dsp:cNvSpPr/>
      </dsp:nvSpPr>
      <dsp:spPr>
        <a:xfrm>
          <a:off x="314857" y="2964753"/>
          <a:ext cx="4897515" cy="619920"/>
        </a:xfrm>
        <a:prstGeom prst="roundRect">
          <a:avLst/>
        </a:prstGeom>
        <a:solidFill>
          <a:schemeClr val="lt1">
            <a:hueOff val="0"/>
            <a:satOff val="0"/>
            <a:lumOff val="0"/>
            <a:alphaOff val="0"/>
          </a:schemeClr>
        </a:solidFill>
        <a:ln w="38100" cap="flat" cmpd="sng" algn="ctr">
          <a:solidFill>
            <a:schemeClr val="tx1"/>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6612" tIns="0" rIns="166612" bIns="0" numCol="1" spcCol="1270" anchor="ctr" anchorCtr="0">
          <a:noAutofit/>
        </a:bodyPr>
        <a:lstStyle/>
        <a:p>
          <a:pPr marL="0" lvl="0" indent="0" algn="l" defTabSz="800100">
            <a:lnSpc>
              <a:spcPct val="90000"/>
            </a:lnSpc>
            <a:spcBef>
              <a:spcPct val="0"/>
            </a:spcBef>
            <a:spcAft>
              <a:spcPct val="35000"/>
            </a:spcAft>
            <a:buNone/>
          </a:pPr>
          <a:r>
            <a:rPr lang="fr-FR" sz="1800" b="1" kern="1200" dirty="0"/>
            <a:t>Intégration continue</a:t>
          </a:r>
          <a:endParaRPr lang="en-US" sz="1800" kern="1200" dirty="0"/>
        </a:p>
      </dsp:txBody>
      <dsp:txXfrm>
        <a:off x="345119" y="2995015"/>
        <a:ext cx="4836991" cy="559396"/>
      </dsp:txXfrm>
    </dsp:sp>
    <dsp:sp modelId="{FB59CCE4-FE34-4B4A-BA6F-5C2D566F6A20}">
      <dsp:nvSpPr>
        <dsp:cNvPr id="0" name=""/>
        <dsp:cNvSpPr/>
      </dsp:nvSpPr>
      <dsp:spPr>
        <a:xfrm>
          <a:off x="0" y="4227273"/>
          <a:ext cx="6297152" cy="529200"/>
        </a:xfrm>
        <a:prstGeom prst="rect">
          <a:avLst/>
        </a:prstGeom>
        <a:solidFill>
          <a:schemeClr val="accent1">
            <a:lumMod val="75000"/>
            <a:alpha val="90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5CD926C2-3547-4EEF-98D0-A03B7693C68B}">
      <dsp:nvSpPr>
        <dsp:cNvPr id="0" name=""/>
        <dsp:cNvSpPr/>
      </dsp:nvSpPr>
      <dsp:spPr>
        <a:xfrm>
          <a:off x="314857" y="3917313"/>
          <a:ext cx="4897515" cy="619920"/>
        </a:xfrm>
        <a:prstGeom prst="roundRect">
          <a:avLst/>
        </a:prstGeom>
        <a:solidFill>
          <a:schemeClr val="lt1">
            <a:hueOff val="0"/>
            <a:satOff val="0"/>
            <a:lumOff val="0"/>
            <a:alphaOff val="0"/>
          </a:schemeClr>
        </a:solidFill>
        <a:ln w="38100" cap="flat" cmpd="sng" algn="ctr">
          <a:solidFill>
            <a:schemeClr val="tx1"/>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6612" tIns="0" rIns="166612" bIns="0" numCol="1" spcCol="1270" anchor="ctr" anchorCtr="0">
          <a:noAutofit/>
        </a:bodyPr>
        <a:lstStyle/>
        <a:p>
          <a:pPr marL="0" lvl="0" indent="0" algn="l" defTabSz="800100">
            <a:lnSpc>
              <a:spcPct val="90000"/>
            </a:lnSpc>
            <a:spcBef>
              <a:spcPct val="0"/>
            </a:spcBef>
            <a:spcAft>
              <a:spcPct val="35000"/>
            </a:spcAft>
            <a:buNone/>
          </a:pPr>
          <a:r>
            <a:rPr lang="fr-FR" sz="1800" b="1" kern="1200" dirty="0"/>
            <a:t>Monitoring &amp; Alerting</a:t>
          </a:r>
          <a:endParaRPr lang="en-US" sz="1800" kern="1200" dirty="0"/>
        </a:p>
      </dsp:txBody>
      <dsp:txXfrm>
        <a:off x="345119" y="3947575"/>
        <a:ext cx="4836991" cy="559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4F96F2-4E6D-4E22-BADD-DEF241DA798E}">
      <dsp:nvSpPr>
        <dsp:cNvPr id="0" name=""/>
        <dsp:cNvSpPr/>
      </dsp:nvSpPr>
      <dsp:spPr>
        <a:xfrm>
          <a:off x="1314814" y="0"/>
          <a:ext cx="5334825" cy="5334825"/>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fr-FR" sz="2000" b="1" u="none" kern="1200" dirty="0"/>
            <a:t>Adaptabilité</a:t>
          </a:r>
          <a:endParaRPr lang="en-US" sz="2000" b="1" u="none" kern="1200" dirty="0"/>
        </a:p>
      </dsp:txBody>
      <dsp:txXfrm>
        <a:off x="2981947" y="266741"/>
        <a:ext cx="2000559" cy="533482"/>
      </dsp:txXfrm>
    </dsp:sp>
    <dsp:sp modelId="{0B0D3FD5-72DC-4704-940F-C1A02FE9D209}">
      <dsp:nvSpPr>
        <dsp:cNvPr id="0" name=""/>
        <dsp:cNvSpPr/>
      </dsp:nvSpPr>
      <dsp:spPr>
        <a:xfrm>
          <a:off x="1714926" y="800223"/>
          <a:ext cx="4534601" cy="4534601"/>
        </a:xfrm>
        <a:prstGeom prst="ellipse">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t>Performance</a:t>
          </a:r>
        </a:p>
      </dsp:txBody>
      <dsp:txXfrm>
        <a:off x="3004453" y="1060963"/>
        <a:ext cx="1955546" cy="521479"/>
      </dsp:txXfrm>
    </dsp:sp>
    <dsp:sp modelId="{A3B2BBB4-6FCE-4CBC-B22A-D18E1A9D9D3A}">
      <dsp:nvSpPr>
        <dsp:cNvPr id="0" name=""/>
        <dsp:cNvSpPr/>
      </dsp:nvSpPr>
      <dsp:spPr>
        <a:xfrm>
          <a:off x="2009149" y="1600447"/>
          <a:ext cx="4073122" cy="3734377"/>
        </a:xfrm>
        <a:prstGeom prst="ellipse">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t>Simplicité</a:t>
          </a:r>
        </a:p>
      </dsp:txBody>
      <dsp:txXfrm>
        <a:off x="2991790" y="1858119"/>
        <a:ext cx="2107841" cy="515344"/>
      </dsp:txXfrm>
    </dsp:sp>
    <dsp:sp modelId="{48242E85-FDFC-4BB2-9295-B44189AD8378}">
      <dsp:nvSpPr>
        <dsp:cNvPr id="0" name=""/>
        <dsp:cNvSpPr/>
      </dsp:nvSpPr>
      <dsp:spPr>
        <a:xfrm>
          <a:off x="2197102" y="2400671"/>
          <a:ext cx="3570248" cy="2934153"/>
        </a:xfrm>
        <a:prstGeom prst="ellipse">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t>Extensibilité</a:t>
          </a:r>
        </a:p>
      </dsp:txBody>
      <dsp:txXfrm>
        <a:off x="3018259" y="2664745"/>
        <a:ext cx="1927934" cy="528147"/>
      </dsp:txXfrm>
    </dsp:sp>
    <dsp:sp modelId="{DF4B127D-D7F4-49C0-9A10-4FF8B82A634F}">
      <dsp:nvSpPr>
        <dsp:cNvPr id="0" name=""/>
        <dsp:cNvSpPr/>
      </dsp:nvSpPr>
      <dsp:spPr>
        <a:xfrm>
          <a:off x="2685000" y="3200894"/>
          <a:ext cx="2594453" cy="2133930"/>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t>Disponibilité</a:t>
          </a:r>
        </a:p>
      </dsp:txBody>
      <dsp:txXfrm>
        <a:off x="3064949" y="3734377"/>
        <a:ext cx="1834555" cy="106696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5baf86fee5_10_4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nSpc>
                <a:spcPct val="107000"/>
              </a:lnSpc>
              <a:spcAft>
                <a:spcPts val="800"/>
              </a:spcAft>
            </a:pPr>
            <a:r>
              <a:rPr lang="fr-MA" sz="1800" dirty="0">
                <a:effectLst/>
                <a:latin typeface="Calibri" panose="020F0502020204030204" pitchFamily="34" charset="0"/>
                <a:ea typeface="Calibri" panose="020F0502020204030204" pitchFamily="34" charset="0"/>
                <a:cs typeface="Times New Roman" panose="02020603050405020304" pitchFamily="18" charset="0"/>
              </a:rPr>
              <a:t>Bonjour mesdames &amp; messieurs, les membres de jury et toutes les personnes présentes ici.</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MA" sz="1800" dirty="0">
                <a:effectLst/>
                <a:latin typeface="Calibri" panose="020F0502020204030204" pitchFamily="34" charset="0"/>
                <a:ea typeface="Calibri" panose="020F0502020204030204" pitchFamily="34" charset="0"/>
                <a:cs typeface="Times New Roman" panose="02020603050405020304" pitchFamily="18" charset="0"/>
              </a:rPr>
              <a:t>Je m’appelle Achraf AZOUAGH, étudiant en licence professionnelle en Administration Système, Réseaux et Cybersécurité à l'École Supérieure de Technologie de Casablanca et collaborateur en sein de l’entreprise Capgemini.</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MA" sz="1800" dirty="0">
                <a:effectLst/>
                <a:latin typeface="Calibri" panose="020F0502020204030204" pitchFamily="34" charset="0"/>
                <a:ea typeface="Calibri" panose="020F0502020204030204" pitchFamily="34" charset="0"/>
                <a:cs typeface="Times New Roman" panose="02020603050405020304" pitchFamily="18" charset="0"/>
              </a:rPr>
              <a:t>Avant d’entamer ma présentation, permettez moi d’abord d’adresser mes profonds remerciements aux membres de jury d’avoir accepter d’évaluer mon travail, à notre chef de filière Mr. Abderrahim </a:t>
            </a:r>
            <a:r>
              <a:rPr lang="fr-MA" sz="1800" dirty="0" err="1">
                <a:effectLst/>
                <a:latin typeface="Calibri" panose="020F0502020204030204" pitchFamily="34" charset="0"/>
                <a:ea typeface="Calibri" panose="020F0502020204030204" pitchFamily="34" charset="0"/>
                <a:cs typeface="Times New Roman" panose="02020603050405020304" pitchFamily="18" charset="0"/>
              </a:rPr>
              <a:t>Maizate</a:t>
            </a:r>
            <a:r>
              <a:rPr lang="fr-MA" sz="1800" dirty="0">
                <a:effectLst/>
                <a:latin typeface="Calibri" panose="020F0502020204030204" pitchFamily="34" charset="0"/>
                <a:ea typeface="Calibri" panose="020F0502020204030204" pitchFamily="34" charset="0"/>
                <a:cs typeface="Times New Roman" panose="02020603050405020304" pitchFamily="18" charset="0"/>
              </a:rPr>
              <a:t> pour sa veille sur le bon déroulement de notre formation, à mon encadrant pédagogique Mr. Khalid BOURAGBA  et le jury Mr. Mohammed OUZZIF qui m’ont apporté beaucoup de connaissance pas précisément dans la durée du stage mais aussi en ces dernières 3 années. J’adresse aussi mes remerciements à mon encadrant en entreprise Mr. Amine AAKIL qui m’a recommandé comme stagiaire et qui a su me laisser une réelle autonomie, tout en me guidant et en m’apportant l’aide et les moyens nécessaires au bon déroulement de mon stage.</a:t>
            </a:r>
          </a:p>
          <a:p>
            <a:pPr>
              <a:lnSpc>
                <a:spcPct val="107000"/>
              </a:lnSpc>
              <a:spcAft>
                <a:spcPts val="800"/>
              </a:spcAft>
            </a:pPr>
            <a:r>
              <a:rPr lang="fr-MA" sz="1800" dirty="0">
                <a:effectLst/>
                <a:latin typeface="Calibri" panose="020F0502020204030204" pitchFamily="34" charset="0"/>
                <a:ea typeface="Calibri" panose="020F0502020204030204" pitchFamily="34" charset="0"/>
                <a:cs typeface="Times New Roman" panose="02020603050405020304" pitchFamily="18" charset="0"/>
              </a:rPr>
              <a:t>J’ai l’immense plaisir &amp; l’</a:t>
            </a:r>
            <a:r>
              <a:rPr lang="fr-MA" sz="1800" dirty="0" err="1">
                <a:effectLst/>
                <a:latin typeface="Calibri" panose="020F0502020204030204" pitchFamily="34" charset="0"/>
                <a:ea typeface="Calibri" panose="020F0502020204030204" pitchFamily="34" charset="0"/>
                <a:cs typeface="Times New Roman" panose="02020603050405020304" pitchFamily="18" charset="0"/>
              </a:rPr>
              <a:t>hônneur</a:t>
            </a:r>
            <a:r>
              <a:rPr lang="fr-MA" sz="1800" dirty="0">
                <a:effectLst/>
                <a:latin typeface="Calibri" panose="020F0502020204030204" pitchFamily="34" charset="0"/>
                <a:ea typeface="Calibri" panose="020F0502020204030204" pitchFamily="34" charset="0"/>
                <a:cs typeface="Times New Roman" panose="02020603050405020304" pitchFamily="18" charset="0"/>
              </a:rPr>
              <a:t> de vous présenter aujourd’hui mon stage de fin d’études effectué au sein de la société Capgemini, ce projet a pour objectif la « mise en place d’un système de supervision à base des solutions CI/CD en mode DevOps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583" name="Google Shape;583;g5baf86fee5_10_4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5cb903c083_0_28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5cb903c083_0_28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gn="l"/>
            <a:r>
              <a:rPr lang="fr-FR" sz="1800" b="0" i="0" dirty="0">
                <a:effectLst/>
                <a:latin typeface="Calibri" panose="020F0502020204030204" pitchFamily="34" charset="0"/>
              </a:rPr>
              <a:t>En ce qui concerne la méthodologie du travail, nous avons opté pour Scrum avec un sprint de 3 semaines afin de garantir le bon suivi du projet,</a:t>
            </a:r>
            <a:r>
              <a:rPr lang="fr-FR" sz="1800" b="0" i="0" dirty="0">
                <a:effectLst/>
                <a:latin typeface="Segoe UI" panose="020B0502040204020203" pitchFamily="34" charset="0"/>
              </a:rPr>
              <a:t> </a:t>
            </a:r>
            <a:r>
              <a:rPr lang="fr-FR" sz="1800" b="0" i="0" dirty="0">
                <a:effectLst/>
                <a:latin typeface="Calibri" panose="020F0502020204030204" pitchFamily="34" charset="0"/>
              </a:rPr>
              <a:t>d’organiser les tâches à réaliser et d’assurer le respect des délais.</a:t>
            </a:r>
            <a:endParaRPr lang="fr-FR" sz="1800" b="0" i="0" dirty="0">
              <a:effectLst/>
              <a:latin typeface="Segoe UI" panose="020B0502040204020203" pitchFamily="34" charset="0"/>
            </a:endParaRPr>
          </a:p>
          <a:p>
            <a:pPr algn="l"/>
            <a:r>
              <a:rPr lang="fr-FR" sz="1800" b="0" i="0" dirty="0">
                <a:effectLst/>
                <a:latin typeface="Calibri" panose="020F0502020204030204" pitchFamily="34" charset="0"/>
              </a:rPr>
              <a:t>SCRUM nous a permis de contourner les difficultés et les imprévus avec une flexibilité opportune tout au long du processus de développement.</a:t>
            </a:r>
          </a:p>
          <a:p>
            <a:pPr algn="l"/>
            <a:r>
              <a:rPr lang="fr-FR" sz="1800" b="0" i="0" dirty="0">
                <a:effectLst/>
                <a:latin typeface="Calibri" panose="020F0502020204030204" pitchFamily="34" charset="0"/>
                <a:ea typeface="Calibri" panose="020F0502020204030204" pitchFamily="34" charset="0"/>
                <a:cs typeface="Times New Roman" panose="02020603050405020304" pitchFamily="18" charset="0"/>
              </a:rPr>
              <a:t>Les rituels sont comme suit: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800" dirty="0">
                <a:effectLst/>
                <a:latin typeface="Calibri" panose="020F0502020204030204" pitchFamily="34" charset="0"/>
                <a:ea typeface="Georgia" panose="02040502050405020303" pitchFamily="18" charset="0"/>
                <a:cs typeface="Calibri" panose="020F0502020204030204" pitchFamily="34" charset="0"/>
              </a:rPr>
              <a:t>Sprint planning chaque 3 semaines.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800" dirty="0">
                <a:effectLst/>
                <a:latin typeface="Calibri" panose="020F0502020204030204" pitchFamily="34" charset="0"/>
                <a:ea typeface="Georgia" panose="02040502050405020303" pitchFamily="18" charset="0"/>
                <a:cs typeface="Calibri" panose="020F0502020204030204" pitchFamily="34" charset="0"/>
              </a:rPr>
              <a:t>Daily chaque jour à 9h.</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800" dirty="0">
                <a:effectLst/>
                <a:latin typeface="Calibri" panose="020F0502020204030204" pitchFamily="34" charset="0"/>
                <a:ea typeface="Georgia" panose="02040502050405020303" pitchFamily="18" charset="0"/>
                <a:cs typeface="Calibri" panose="020F0502020204030204" pitchFamily="34" charset="0"/>
              </a:rPr>
              <a:t>Réunion chaque deux jours avec le TL.</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800" dirty="0">
                <a:effectLst/>
                <a:latin typeface="Calibri" panose="020F0502020204030204" pitchFamily="34" charset="0"/>
                <a:ea typeface="Georgia" panose="02040502050405020303" pitchFamily="18" charset="0"/>
                <a:cs typeface="Calibri" panose="020F0502020204030204" pitchFamily="34" charset="0"/>
              </a:rPr>
              <a:t>Une vue rétrospective chaque fin de Sprint.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p>
        </p:txBody>
      </p:sp>
      <p:sp>
        <p:nvSpPr>
          <p:cNvPr id="296" name="Google Shape;296;g5cb903c083_0_28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10</a:t>
            </a:fld>
            <a:endParaRPr/>
          </a:p>
        </p:txBody>
      </p:sp>
    </p:spTree>
    <p:extLst>
      <p:ext uri="{BB962C8B-B14F-4D97-AF65-F5344CB8AC3E}">
        <p14:creationId xmlns:p14="http://schemas.microsoft.com/office/powerpoint/2010/main" val="2704850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5cb903c083_0_28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5cb903c083_0_28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800" dirty="0">
                <a:effectLst/>
                <a:latin typeface="Calibri" panose="020F0502020204030204" pitchFamily="34" charset="0"/>
                <a:ea typeface="Calibri" panose="020F0502020204030204" pitchFamily="34" charset="0"/>
                <a:cs typeface="Times New Roman" panose="02020603050405020304" pitchFamily="18" charset="0"/>
              </a:rPr>
              <a:t>Dans la phase de planification du projet, nous avons utilisé Jira, un outil de gestion de projet, en implémentant la méthode Kanban de Toyota. </a:t>
            </a:r>
            <a:r>
              <a:rPr lang="fr-FR" sz="1800" dirty="0">
                <a:effectLst/>
                <a:latin typeface="Calibri" panose="020F0502020204030204" pitchFamily="34" charset="0"/>
                <a:ea typeface="Georgia" panose="02040502050405020303" pitchFamily="18" charset="0"/>
                <a:cs typeface="Calibri" panose="020F0502020204030204" pitchFamily="34" charset="0"/>
              </a:rPr>
              <a:t>Il repose sur une organisation des projets en planches listant des cartes, chacune représentant des tâches. Cette figure représente les différentes tâches du Sprint affectées aux membres des équipes sous Jira :</a:t>
            </a:r>
          </a:p>
          <a:p>
            <a:pPr algn="l"/>
            <a:endParaRPr dirty="0"/>
          </a:p>
        </p:txBody>
      </p:sp>
      <p:sp>
        <p:nvSpPr>
          <p:cNvPr id="296" name="Google Shape;296;g5cb903c083_0_28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11</a:t>
            </a:fld>
            <a:endParaRPr/>
          </a:p>
        </p:txBody>
      </p:sp>
    </p:spTree>
    <p:extLst>
      <p:ext uri="{BB962C8B-B14F-4D97-AF65-F5344CB8AC3E}">
        <p14:creationId xmlns:p14="http://schemas.microsoft.com/office/powerpoint/2010/main" val="334860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5cb903c083_0_28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5cb903c083_0_28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fr-FR" dirty="0"/>
              <a:t>Mon stage</a:t>
            </a:r>
            <a:r>
              <a:rPr lang="fr-FR" baseline="0" dirty="0"/>
              <a:t> s’est étalé sur 7 mois:</a:t>
            </a:r>
            <a:endParaRPr lang="fr-FR" dirty="0"/>
          </a:p>
          <a:p>
            <a:pPr marL="0" lvl="0" indent="0" algn="l" rtl="0">
              <a:spcBef>
                <a:spcPts val="0"/>
              </a:spcBef>
              <a:spcAft>
                <a:spcPts val="0"/>
              </a:spcAft>
              <a:buClr>
                <a:schemeClr val="dk1"/>
              </a:buClr>
              <a:buSzPts val="1100"/>
              <a:buFont typeface="Arial"/>
              <a:buNone/>
            </a:pPr>
            <a:r>
              <a:rPr lang="fr-FR" dirty="0"/>
              <a:t>La réalisation du projet s’est effectué comme suit </a:t>
            </a:r>
          </a:p>
          <a:p>
            <a:pPr marL="0" lvl="0" indent="0" algn="l" rtl="0">
              <a:spcBef>
                <a:spcPts val="0"/>
              </a:spcBef>
              <a:spcAft>
                <a:spcPts val="0"/>
              </a:spcAft>
              <a:buClr>
                <a:schemeClr val="dk1"/>
              </a:buClr>
              <a:buSzPts val="1100"/>
              <a:buFont typeface="Arial"/>
              <a:buNone/>
            </a:pPr>
            <a:r>
              <a:rPr lang="fr-FR" dirty="0"/>
              <a:t>Tou</a:t>
            </a:r>
            <a:r>
              <a:rPr lang="fr-FR" baseline="0" dirty="0"/>
              <a:t>t d’abord, nous avons fait des formations générales tout au long du projet. </a:t>
            </a:r>
            <a:endParaRPr lang="fr-FR" dirty="0"/>
          </a:p>
          <a:p>
            <a:pPr marL="0" lvl="0" indent="0" algn="l" rtl="0">
              <a:spcBef>
                <a:spcPts val="0"/>
              </a:spcBef>
              <a:spcAft>
                <a:spcPts val="0"/>
              </a:spcAft>
              <a:buClr>
                <a:schemeClr val="dk1"/>
              </a:buClr>
              <a:buSzPts val="1100"/>
              <a:buFont typeface="Arial"/>
              <a:buNone/>
            </a:pPr>
            <a:r>
              <a:rPr lang="fr-FR" dirty="0"/>
              <a:t>Puis, nous avons consacré le mois de</a:t>
            </a:r>
            <a:r>
              <a:rPr lang="fr-FR" baseline="0" dirty="0"/>
              <a:t> Février à l’analyse et conception des tests fonctionnels et de l’environnement d’exécution.</a:t>
            </a:r>
            <a:endParaRPr lang="fr-FR"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fr-FR" dirty="0"/>
              <a:t>Ensuite nous sommes passé au développement des robots</a:t>
            </a:r>
            <a:r>
              <a:rPr lang="fr-FR" baseline="0" dirty="0"/>
              <a:t> de test</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fr-FR" baseline="0" dirty="0"/>
              <a:t>Et en parallèle, nous avons configuré l’environnement d’exécution des robots</a:t>
            </a:r>
            <a:r>
              <a:rPr lang="fr-FR" dirty="0"/>
              <a:t>.</a:t>
            </a:r>
            <a:endParaRPr dirty="0"/>
          </a:p>
          <a:p>
            <a:pPr marL="0" lvl="0" indent="0" algn="l" rtl="0">
              <a:spcBef>
                <a:spcPts val="0"/>
              </a:spcBef>
              <a:spcAft>
                <a:spcPts val="0"/>
              </a:spcAft>
              <a:buClr>
                <a:schemeClr val="dk1"/>
              </a:buClr>
              <a:buSzPts val="1100"/>
              <a:buFont typeface="Arial"/>
              <a:buNone/>
            </a:pPr>
            <a:r>
              <a:rPr lang="fr-FR" dirty="0"/>
              <a:t>Après</a:t>
            </a:r>
            <a:r>
              <a:rPr lang="fr-FR" baseline="0" dirty="0"/>
              <a:t>, nous avons créé des jobs Jenkins qui vont s’occuper de l’exécution des robots au sein de l’environnement.</a:t>
            </a:r>
          </a:p>
          <a:p>
            <a:pPr marL="0" lvl="0" indent="0" algn="l" rtl="0">
              <a:spcBef>
                <a:spcPts val="0"/>
              </a:spcBef>
              <a:spcAft>
                <a:spcPts val="0"/>
              </a:spcAft>
              <a:buClr>
                <a:schemeClr val="dk1"/>
              </a:buClr>
              <a:buSzPts val="1100"/>
              <a:buFont typeface="Arial"/>
              <a:buNone/>
            </a:pPr>
            <a:r>
              <a:rPr lang="fr-FR" baseline="0" dirty="0"/>
              <a:t>Et finalement, nous avons créé et configuré les différents Dashboards de monitoring Grafana.</a:t>
            </a:r>
          </a:p>
          <a:p>
            <a:pPr marL="0" lvl="0" indent="0" algn="l" rtl="0">
              <a:spcBef>
                <a:spcPts val="0"/>
              </a:spcBef>
              <a:spcAft>
                <a:spcPts val="0"/>
              </a:spcAft>
              <a:buClr>
                <a:schemeClr val="dk1"/>
              </a:buClr>
              <a:buSzPts val="1100"/>
              <a:buFont typeface="Arial"/>
              <a:buNone/>
            </a:pPr>
            <a:r>
              <a:rPr lang="fr-FR" baseline="0" dirty="0"/>
              <a:t>Et pour commencer la supervision, nous avons formé l’équipe monitoring qui travaille 24/7 pour prendre en compte les alertes, savoir faire les tests manuellement pour se rassurer en cas d’anomalie détecté par le robot et faire l’escalade vers les autres équipes opérationnelles.</a:t>
            </a:r>
            <a:endParaRPr dirty="0"/>
          </a:p>
        </p:txBody>
      </p:sp>
      <p:sp>
        <p:nvSpPr>
          <p:cNvPr id="296" name="Google Shape;296;g5cb903c083_0_28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12</a:t>
            </a:fld>
            <a:endParaRPr/>
          </a:p>
        </p:txBody>
      </p:sp>
    </p:spTree>
    <p:extLst>
      <p:ext uri="{BB962C8B-B14F-4D97-AF65-F5344CB8AC3E}">
        <p14:creationId xmlns:p14="http://schemas.microsoft.com/office/powerpoint/2010/main" val="1048089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5cb903c083_0_28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5cb903c083_0_28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fr-FR" sz="1800" b="1" dirty="0">
                <a:solidFill>
                  <a:srgbClr val="538135"/>
                </a:solidFill>
                <a:effectLst/>
                <a:latin typeface="Bahnschrift SemiBold" panose="020B0502040204020203" pitchFamily="34" charset="0"/>
                <a:ea typeface="Georgia" panose="02040502050405020303" pitchFamily="18" charset="0"/>
                <a:cs typeface="Georgia" panose="02040502050405020303" pitchFamily="18" charset="0"/>
              </a:rPr>
              <a:t>L’automatisation des tests : </a:t>
            </a:r>
            <a:r>
              <a:rPr lang="fr-FR" sz="1800" dirty="0">
                <a:effectLst/>
                <a:latin typeface="Calibri" panose="020F0502020204030204" pitchFamily="34" charset="0"/>
                <a:ea typeface="Georgia" panose="02040502050405020303" pitchFamily="18" charset="0"/>
                <a:cs typeface="Calibri" panose="020F0502020204030204" pitchFamily="34" charset="0"/>
              </a:rPr>
              <a:t>a pour objectif de simplifier autant que possible les efforts de test grâce aux scripts. Le test est alors exécuté, les résultats sont signalés et comparés aux résultats des essais antérieurs. Son principal intérêt réside dans le fait qu’il permet de gagner du temps et de l’argent.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fr-FR" sz="1800" b="1" dirty="0">
                <a:solidFill>
                  <a:srgbClr val="538135"/>
                </a:solidFill>
                <a:effectLst/>
                <a:latin typeface="Bahnschrift SemiBold" panose="020B0502040204020203" pitchFamily="34" charset="0"/>
                <a:ea typeface="Georgia" panose="02040502050405020303" pitchFamily="18" charset="0"/>
                <a:cs typeface="Georgia" panose="02040502050405020303" pitchFamily="18" charset="0"/>
              </a:rPr>
              <a:t>Provisionnement des ressources Cloud : </a:t>
            </a:r>
            <a:r>
              <a:rPr lang="fr-FR" sz="1800" dirty="0">
                <a:effectLst/>
                <a:latin typeface="Calibri" panose="020F0502020204030204" pitchFamily="34" charset="0"/>
                <a:ea typeface="Georgia" panose="02040502050405020303" pitchFamily="18" charset="0"/>
                <a:cs typeface="Calibri" panose="020F0502020204030204" pitchFamily="34" charset="0"/>
              </a:rPr>
              <a:t>le choix du fournisseur Cloud doit être judicieux, il est dû à plusieurs facteurs : coût, services, simplicité, évolutivité, tolérance aux pannes et plusieurs d’autres ;</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fr-FR" sz="1800" b="1" dirty="0">
                <a:solidFill>
                  <a:srgbClr val="538135"/>
                </a:solidFill>
                <a:effectLst/>
                <a:latin typeface="Bahnschrift SemiBold" panose="020B0502040204020203" pitchFamily="34" charset="0"/>
                <a:ea typeface="Georgia" panose="02040502050405020303" pitchFamily="18" charset="0"/>
                <a:cs typeface="Georgia" panose="02040502050405020303" pitchFamily="18" charset="0"/>
              </a:rPr>
              <a:t>Conteneurisation :</a:t>
            </a:r>
            <a:r>
              <a:rPr lang="fr-FR" sz="1800" dirty="0">
                <a:effectLst/>
                <a:latin typeface="Bahnschrift SemiBold" panose="020B0502040204020203" pitchFamily="34" charset="0"/>
                <a:ea typeface="Georgia" panose="02040502050405020303" pitchFamily="18" charset="0"/>
                <a:cs typeface="Georgia" panose="02040502050405020303" pitchFamily="18" charset="0"/>
              </a:rPr>
              <a:t> </a:t>
            </a:r>
            <a:r>
              <a:rPr lang="fr-MA" sz="1800" b="0" i="0" dirty="0">
                <a:effectLst/>
                <a:latin typeface="Arial" panose="020B0604020202020204" pitchFamily="34" charset="0"/>
              </a:rPr>
              <a:t>mettre en place des microservices et d’avoir une certaine agilité.</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fr-FR" sz="1800" b="1" dirty="0">
                <a:solidFill>
                  <a:srgbClr val="538135"/>
                </a:solidFill>
                <a:effectLst/>
                <a:latin typeface="Bahnschrift SemiBold" panose="020B0502040204020203" pitchFamily="34" charset="0"/>
                <a:ea typeface="Georgia" panose="02040502050405020303" pitchFamily="18" charset="0"/>
                <a:cs typeface="Georgia" panose="02040502050405020303" pitchFamily="18" charset="0"/>
              </a:rPr>
              <a:t>Intégration continue :</a:t>
            </a:r>
            <a:r>
              <a:rPr lang="fr-FR" sz="1800" dirty="0">
                <a:effectLst/>
                <a:latin typeface="Bahnschrift SemiBold" panose="020B0502040204020203" pitchFamily="34" charset="0"/>
                <a:ea typeface="Georgia" panose="02040502050405020303" pitchFamily="18" charset="0"/>
                <a:cs typeface="Georgia" panose="02040502050405020303" pitchFamily="18" charset="0"/>
              </a:rPr>
              <a:t> </a:t>
            </a:r>
            <a:r>
              <a:rPr lang="fr-FR" sz="1800" dirty="0">
                <a:effectLst/>
                <a:latin typeface="Calibri" panose="020F0502020204030204" pitchFamily="34" charset="0"/>
                <a:ea typeface="Georgia" panose="02040502050405020303" pitchFamily="18" charset="0"/>
                <a:cs typeface="Calibri" panose="020F0502020204030204" pitchFamily="34" charset="0"/>
              </a:rPr>
              <a:t>elle représente une complémentarité à la phase de Testing en réduisant le temps nécessaire à chaque phase d’intégration.</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fr-FR" sz="1800" b="1" dirty="0">
                <a:solidFill>
                  <a:srgbClr val="538135"/>
                </a:solidFill>
                <a:effectLst/>
                <a:latin typeface="Bahnschrift SemiBold" panose="020B0502040204020203" pitchFamily="34" charset="0"/>
                <a:ea typeface="Georgia" panose="02040502050405020303" pitchFamily="18" charset="0"/>
                <a:cs typeface="Georgia" panose="02040502050405020303" pitchFamily="18" charset="0"/>
              </a:rPr>
              <a:t>Monitoring &amp; alerting :</a:t>
            </a:r>
            <a:r>
              <a:rPr lang="fr-FR" sz="1800" dirty="0">
                <a:effectLst/>
                <a:latin typeface="Bahnschrift SemiBold" panose="020B0502040204020203" pitchFamily="34" charset="0"/>
                <a:ea typeface="Georgia" panose="02040502050405020303" pitchFamily="18" charset="0"/>
                <a:cs typeface="Georgia" panose="02040502050405020303" pitchFamily="18" charset="0"/>
              </a:rPr>
              <a:t> </a:t>
            </a:r>
            <a:r>
              <a:rPr lang="fr-FR" sz="1800" dirty="0">
                <a:effectLst/>
                <a:latin typeface="Calibri" panose="020F0502020204030204" pitchFamily="34" charset="0"/>
                <a:ea typeface="Georgia" panose="02040502050405020303" pitchFamily="18" charset="0"/>
                <a:cs typeface="Calibri" panose="020F0502020204030204" pitchFamily="34" charset="0"/>
              </a:rPr>
              <a:t>Il est indispensable d’implémenter un système de monitoring qui va superviser le résultat des tests appliqués sur les portails web du client pour avoir une bonne réactivité de la part de l’équipe Pilotage 24/7.</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p>
        </p:txBody>
      </p:sp>
      <p:sp>
        <p:nvSpPr>
          <p:cNvPr id="296" name="Google Shape;296;g5cb903c083_0_28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13</a:t>
            </a:fld>
            <a:endParaRPr/>
          </a:p>
        </p:txBody>
      </p:sp>
    </p:spTree>
    <p:extLst>
      <p:ext uri="{BB962C8B-B14F-4D97-AF65-F5344CB8AC3E}">
        <p14:creationId xmlns:p14="http://schemas.microsoft.com/office/powerpoint/2010/main" val="3761882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5cb903c083_0_28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5cb903c083_0_28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lang="fr-FR"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fr-FR" sz="1800" b="1" dirty="0">
                <a:solidFill>
                  <a:srgbClr val="538135"/>
                </a:solidFill>
                <a:effectLst/>
                <a:latin typeface="Bahnschrift SemiBold" panose="020B0502040204020203" pitchFamily="34" charset="0"/>
                <a:ea typeface="Georgia" panose="02040502050405020303" pitchFamily="18" charset="0"/>
                <a:cs typeface="Georgia" panose="02040502050405020303" pitchFamily="18" charset="0"/>
              </a:rPr>
              <a:t>Disponibilité : </a:t>
            </a:r>
            <a:r>
              <a:rPr lang="fr-FR" sz="1800" b="0" i="0" u="none" strike="noStrike" cap="none" dirty="0">
                <a:solidFill>
                  <a:schemeClr val="dk1"/>
                </a:solidFill>
                <a:effectLst/>
                <a:latin typeface="Calibri" panose="020F0502020204030204" pitchFamily="34" charset="0"/>
                <a:ea typeface="Georgia" panose="02040502050405020303" pitchFamily="18" charset="0"/>
                <a:cs typeface="Calibri" panose="020F0502020204030204" pitchFamily="34" charset="0"/>
                <a:sym typeface="Calibri"/>
              </a:rPr>
              <a:t>La solution doit-être disponible 24/7 pour pouvoir, à son tour, assurer la disponibilité des portails web.</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fr-FR" sz="1800" b="1" dirty="0">
                <a:solidFill>
                  <a:srgbClr val="538135"/>
                </a:solidFill>
                <a:effectLst/>
                <a:latin typeface="Bahnschrift SemiBold" panose="020B0502040204020203" pitchFamily="34" charset="0"/>
                <a:ea typeface="Georgia" panose="02040502050405020303" pitchFamily="18" charset="0"/>
                <a:cs typeface="Georgia" panose="02040502050405020303" pitchFamily="18" charset="0"/>
              </a:rPr>
              <a:t>Extensibilité : </a:t>
            </a:r>
            <a:r>
              <a:rPr lang="fr-FR" sz="1800" dirty="0">
                <a:effectLst/>
                <a:latin typeface="Calibri" panose="020F0502020204030204" pitchFamily="34" charset="0"/>
                <a:ea typeface="Georgia" panose="02040502050405020303" pitchFamily="18" charset="0"/>
                <a:cs typeface="Calibri" panose="020F0502020204030204" pitchFamily="34" charset="0"/>
              </a:rPr>
              <a:t>Le système doit pouvoir supporter l’évolution et l’extensibilité de ses composants.</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fr-FR" sz="1800" b="1" dirty="0">
                <a:solidFill>
                  <a:srgbClr val="538135"/>
                </a:solidFill>
                <a:effectLst/>
                <a:latin typeface="Bahnschrift SemiBold" panose="020B0502040204020203" pitchFamily="34" charset="0"/>
                <a:ea typeface="Georgia" panose="02040502050405020303" pitchFamily="18" charset="0"/>
                <a:cs typeface="Georgia" panose="02040502050405020303" pitchFamily="18" charset="0"/>
              </a:rPr>
              <a:t>Simplicité :</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a:effectLst/>
                <a:latin typeface="Calibri" panose="020F0502020204030204" pitchFamily="34" charset="0"/>
                <a:ea typeface="Georgia" panose="02040502050405020303" pitchFamily="18" charset="0"/>
                <a:cs typeface="Calibri" panose="020F0502020204030204" pitchFamily="34" charset="0"/>
              </a:rPr>
              <a:t>c’est un critère qui facilite le déploiement que ça soit au niveau de l'implémentation des codes ou bien au niveau des différents outils de notre solution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fr-FR" sz="1800" b="1" dirty="0">
                <a:solidFill>
                  <a:srgbClr val="538135"/>
                </a:solidFill>
                <a:effectLst/>
                <a:latin typeface="Bahnschrift SemiBold" panose="020B0502040204020203" pitchFamily="34" charset="0"/>
                <a:ea typeface="Georgia" panose="02040502050405020303" pitchFamily="18" charset="0"/>
                <a:cs typeface="Georgia" panose="02040502050405020303" pitchFamily="18" charset="0"/>
              </a:rPr>
              <a:t>Performance : </a:t>
            </a:r>
            <a:r>
              <a:rPr lang="fr-FR" sz="1800" dirty="0">
                <a:effectLst/>
                <a:latin typeface="Calibri" panose="020F0502020204030204" pitchFamily="34" charset="0"/>
                <a:ea typeface="Georgia" panose="02040502050405020303" pitchFamily="18" charset="0"/>
                <a:cs typeface="Calibri" panose="020F0502020204030204" pitchFamily="34" charset="0"/>
              </a:rPr>
              <a:t>le temps de réponse de chaque outil doit être minimal, et l’efficacité garantie ;</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fr-FR" sz="1800" b="1" dirty="0">
                <a:solidFill>
                  <a:srgbClr val="538135"/>
                </a:solidFill>
                <a:effectLst/>
                <a:latin typeface="Bahnschrift SemiBold" panose="020B0502040204020203" pitchFamily="34" charset="0"/>
                <a:ea typeface="Georgia" panose="02040502050405020303" pitchFamily="18" charset="0"/>
                <a:cs typeface="Georgia" panose="02040502050405020303" pitchFamily="18" charset="0"/>
              </a:rPr>
              <a:t>Adaptabilité :</a:t>
            </a:r>
            <a:r>
              <a:rPr lang="fr-FR" sz="1800" dirty="0">
                <a:effectLst/>
                <a:latin typeface="Bahnschrift SemiBold" panose="020B0502040204020203" pitchFamily="34" charset="0"/>
                <a:ea typeface="Georgia" panose="02040502050405020303" pitchFamily="18" charset="0"/>
                <a:cs typeface="Georgia" panose="02040502050405020303" pitchFamily="18" charset="0"/>
              </a:rPr>
              <a:t> </a:t>
            </a:r>
            <a:r>
              <a:rPr lang="fr-FR" sz="1800" dirty="0">
                <a:effectLst/>
                <a:latin typeface="Calibri" panose="020F0502020204030204" pitchFamily="34" charset="0"/>
                <a:ea typeface="Georgia" panose="02040502050405020303" pitchFamily="18" charset="0"/>
                <a:cs typeface="Calibri" panose="020F0502020204030204" pitchFamily="34" charset="0"/>
              </a:rPr>
              <a:t>tous les outils doivent être adaptables entre eux menant à une complémentarité au niveau de l’architecture globale.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p>
        </p:txBody>
      </p:sp>
      <p:sp>
        <p:nvSpPr>
          <p:cNvPr id="296" name="Google Shape;296;g5cb903c083_0_28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a:t>
            </a:fld>
            <a:endParaRPr/>
          </a:p>
        </p:txBody>
      </p:sp>
    </p:spTree>
    <p:extLst>
      <p:ext uri="{BB962C8B-B14F-4D97-AF65-F5344CB8AC3E}">
        <p14:creationId xmlns:p14="http://schemas.microsoft.com/office/powerpoint/2010/main" val="547005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800" dirty="0">
                <a:effectLst/>
                <a:latin typeface="Calibri" panose="020F0502020204030204" pitchFamily="34" charset="0"/>
                <a:ea typeface="Georgia" panose="02040502050405020303" pitchFamily="18" charset="0"/>
                <a:cs typeface="Calibri" panose="020F0502020204030204" pitchFamily="34" charset="0"/>
              </a:rPr>
              <a:t>DevOps est un ensemble de pratiques qui met l'accent sur la collaboration et la communication entre les développeurs de logiciels et les professionnels des opérations informatiques, en automatisant le processus de livraison de logiciels et les changements d'infrastructure.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r>
              <a:rPr lang="fr-MA" dirty="0"/>
              <a:t>Pour mettre en place ce système, on a donc opté pour l’approche DevOps.</a:t>
            </a:r>
          </a:p>
          <a:p>
            <a:r>
              <a:rPr lang="fr-MA" dirty="0"/>
              <a:t>Où je vais utiliser la partie Code avec GitLab, la partie avec Robot Framework et Selenium, Release avec Jenkins, la partie </a:t>
            </a:r>
            <a:r>
              <a:rPr lang="fr-MA" dirty="0" err="1"/>
              <a:t>Deploy</a:t>
            </a:r>
            <a:r>
              <a:rPr lang="fr-MA" dirty="0"/>
              <a:t> avec Docker et finalement la partie monitoring avec l’outil Grafana.</a:t>
            </a:r>
          </a:p>
          <a:p>
            <a:endParaRPr lang="fr-MA" dirty="0"/>
          </a:p>
          <a:p>
            <a:r>
              <a:rPr lang="fr-MA" dirty="0"/>
              <a:t>Dans cette image, je veux vous montrer la différence entre Agile et DevOps, on remarque depuis l’image que le cycle de vie d’un logiciel en contexte agile se déploie après beaucoup de tentatives de code et test et puis le code se déploie rarement dans ce cycle donc la communication est très faible entre l’équipe dev et l’équipe opérationnelle qui s’occupe du déploiement.</a:t>
            </a:r>
          </a:p>
          <a:p>
            <a:r>
              <a:rPr lang="fr-MA" dirty="0"/>
              <a:t>Contrairement dans la culture DevOps, le code est constamment </a:t>
            </a:r>
            <a:r>
              <a:rPr lang="fr-MA" dirty="0" err="1"/>
              <a:t>deployé</a:t>
            </a:r>
            <a:r>
              <a:rPr lang="fr-MA" dirty="0"/>
              <a:t> grâce à un ensemble d’outils comme Docker. Par conséquent, la communication entre le dev et </a:t>
            </a:r>
            <a:r>
              <a:rPr lang="fr-MA" dirty="0" err="1"/>
              <a:t>ops</a:t>
            </a:r>
            <a:r>
              <a:rPr lang="fr-MA" dirty="0"/>
              <a:t> et très forte qui permet de détecter les anomalies très rapidement avant de franchir l’environnement de production. Et avoir un très bon feedback </a:t>
            </a:r>
            <a:r>
              <a:rPr lang="fr-MA" dirty="0" err="1"/>
              <a:t>fâce</a:t>
            </a:r>
            <a:r>
              <a:rPr lang="fr-MA" dirty="0"/>
              <a:t> au client et un Time-To-</a:t>
            </a:r>
            <a:r>
              <a:rPr lang="fr-MA" dirty="0" err="1"/>
              <a:t>Market</a:t>
            </a:r>
            <a:r>
              <a:rPr lang="fr-MA" dirty="0"/>
              <a:t> réduit pour que l’entreprise gagne la concurrence dans son domaine.</a:t>
            </a: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15</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9297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0" algn="l"/>
            <a:r>
              <a:rPr lang="fr-FR" sz="1800" b="0" i="0" dirty="0">
                <a:effectLst/>
                <a:latin typeface="Calibri" panose="020F0502020204030204" pitchFamily="34" charset="0"/>
              </a:rPr>
              <a:t>Nous vous présentons le travail réalisé selon le plan suivant :</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Nous commençons par introduire le contexte général du projet E-Banking</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Suivi par l’analyse et les spécifications</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Nous aborderons par la suite la conception de notre solution</a:t>
            </a:r>
            <a:r>
              <a:rPr lang="fr-FR" b="0" i="0" dirty="0">
                <a:effectLst/>
                <a:latin typeface="Segoe UI" panose="020B0502040204020203" pitchFamily="34" charset="0"/>
              </a:rPr>
              <a:t> </a:t>
            </a:r>
          </a:p>
          <a:p>
            <a:pPr algn="l"/>
            <a:r>
              <a:rPr lang="fr-FR" sz="1800" b="0" i="0" dirty="0">
                <a:effectLst/>
                <a:latin typeface="Calibri" panose="020F0502020204030204" pitchFamily="34" charset="0"/>
              </a:rPr>
              <a:t>Nous exposerons après la mise en œuvre du projet</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Pour terminer par une conclusion qui synthétise notre travail et présente quelques perspectives</a:t>
            </a:r>
            <a:endParaRPr lang="fr-FR" b="0" i="0" dirty="0">
              <a:effectLst/>
              <a:latin typeface="Segoe UI" panose="020B0502040204020203" pitchFamily="34" charset="0"/>
            </a:endParaRPr>
          </a:p>
          <a:p>
            <a:pPr marL="0" lvl="0" indent="0" algn="l" rtl="0">
              <a:spcBef>
                <a:spcPts val="0"/>
              </a:spcBef>
              <a:spcAft>
                <a:spcPts val="0"/>
              </a:spcAft>
              <a:buNone/>
            </a:pPr>
            <a:endParaRPr dirty="0"/>
          </a:p>
        </p:txBody>
      </p:sp>
      <p:sp>
        <p:nvSpPr>
          <p:cNvPr id="152" name="Google Shape;15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1779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17</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90340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18</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32481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0" algn="l"/>
            <a:r>
              <a:rPr lang="fr-FR" sz="1800" b="0" i="0" dirty="0">
                <a:effectLst/>
                <a:latin typeface="Calibri" panose="020F0502020204030204" pitchFamily="34" charset="0"/>
              </a:rPr>
              <a:t>Nous vous présentons le travail réalisé selon le plan suivant :</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Nous commençons par introduire le contexte général du projet E-Banking</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Suivi par l’analyse et les spécifications</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Nous aborderons par la suite la conception de notre solution</a:t>
            </a:r>
            <a:r>
              <a:rPr lang="fr-FR" b="0" i="0" dirty="0">
                <a:effectLst/>
                <a:latin typeface="Segoe UI" panose="020B0502040204020203" pitchFamily="34" charset="0"/>
              </a:rPr>
              <a:t> </a:t>
            </a:r>
          </a:p>
          <a:p>
            <a:pPr algn="l"/>
            <a:r>
              <a:rPr lang="fr-FR" sz="1800" b="0" i="0" dirty="0">
                <a:effectLst/>
                <a:latin typeface="Calibri" panose="020F0502020204030204" pitchFamily="34" charset="0"/>
              </a:rPr>
              <a:t>Nous exposerons après la mise en œuvre du projet</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Pour terminer par une conclusion qui synthétise notre travail et présente quelques perspectives</a:t>
            </a:r>
            <a:endParaRPr lang="fr-FR" b="0" i="0" dirty="0">
              <a:effectLst/>
              <a:latin typeface="Segoe UI" panose="020B0502040204020203" pitchFamily="34" charset="0"/>
            </a:endParaRPr>
          </a:p>
          <a:p>
            <a:pPr marL="0" lvl="0" indent="0" algn="l" rtl="0">
              <a:spcBef>
                <a:spcPts val="0"/>
              </a:spcBef>
              <a:spcAft>
                <a:spcPts val="0"/>
              </a:spcAft>
              <a:buNone/>
            </a:pPr>
            <a:endParaRPr dirty="0"/>
          </a:p>
        </p:txBody>
      </p:sp>
      <p:sp>
        <p:nvSpPr>
          <p:cNvPr id="152" name="Google Shape;15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964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200" b="0" i="0" u="none" strike="noStrike" cap="none" dirty="0">
                <a:solidFill>
                  <a:schemeClr val="dk1"/>
                </a:solidFill>
                <a:effectLst/>
                <a:latin typeface="Calibri"/>
                <a:ea typeface="Calibri"/>
                <a:cs typeface="Calibri"/>
                <a:sym typeface="Calibri"/>
              </a:rPr>
              <a:t>Tout d’abord je veux vous parler du terme « webtesting » qui se compose de web et test, qui désigne généralement un test en situation par lequel un ou plusieurs utilisateurs sont amenés à tester tout ou une partie d'un site web. Le but du webtesting</a:t>
            </a:r>
            <a:r>
              <a:rPr lang="fr-FR" sz="1200" b="0" i="0" u="none" strike="noStrike" cap="none" baseline="0" dirty="0">
                <a:solidFill>
                  <a:schemeClr val="dk1"/>
                </a:solidFill>
                <a:effectLst/>
                <a:latin typeface="Calibri"/>
                <a:ea typeface="Calibri"/>
                <a:cs typeface="Calibri"/>
                <a:sym typeface="Calibri"/>
              </a:rPr>
              <a:t> </a:t>
            </a:r>
            <a:r>
              <a:rPr lang="fr-FR" sz="1200" b="0" i="0" u="none" strike="noStrike" cap="none" dirty="0">
                <a:solidFill>
                  <a:schemeClr val="dk1"/>
                </a:solidFill>
                <a:effectLst/>
                <a:latin typeface="Calibri"/>
                <a:ea typeface="Calibri"/>
                <a:cs typeface="Calibri"/>
                <a:sym typeface="Calibri"/>
              </a:rPr>
              <a:t>est de détecter les éventuels</a:t>
            </a:r>
            <a:r>
              <a:rPr lang="fr-FR" sz="1200" b="0" i="0" u="none" strike="noStrike" cap="none" baseline="0" dirty="0">
                <a:solidFill>
                  <a:schemeClr val="dk1"/>
                </a:solidFill>
                <a:effectLst/>
                <a:latin typeface="Calibri"/>
                <a:ea typeface="Calibri"/>
                <a:cs typeface="Calibri"/>
                <a:sym typeface="Calibri"/>
              </a:rPr>
              <a:t> </a:t>
            </a:r>
            <a:r>
              <a:rPr lang="fr-FR" sz="1200" b="0" i="0" u="none" strike="noStrike" cap="none" dirty="0">
                <a:solidFill>
                  <a:schemeClr val="dk1"/>
                </a:solidFill>
                <a:effectLst/>
                <a:latin typeface="Calibri"/>
                <a:ea typeface="Calibri"/>
                <a:cs typeface="Calibri"/>
                <a:sym typeface="Calibri"/>
              </a:rPr>
              <a:t>problèmes de</a:t>
            </a:r>
            <a:r>
              <a:rPr lang="fr-FR" sz="1200" b="0" i="0" u="none" strike="noStrike" cap="none" baseline="0" dirty="0">
                <a:solidFill>
                  <a:schemeClr val="dk1"/>
                </a:solidFill>
                <a:effectLst/>
                <a:latin typeface="Calibri"/>
                <a:ea typeface="Calibri"/>
                <a:cs typeface="Calibri"/>
                <a:sym typeface="Calibri"/>
              </a:rPr>
              <a:t> performances au niveau de l’infrastructure à partir du test d’une application </a:t>
            </a:r>
            <a:r>
              <a:rPr lang="fr-FR" sz="1200" b="0" i="0" u="none" strike="noStrike" cap="none" baseline="0" dirty="0" err="1">
                <a:solidFill>
                  <a:schemeClr val="dk1"/>
                </a:solidFill>
                <a:effectLst/>
                <a:latin typeface="Calibri"/>
                <a:ea typeface="Calibri"/>
                <a:cs typeface="Calibri"/>
                <a:sym typeface="Calibri"/>
              </a:rPr>
              <a:t>hebergée</a:t>
            </a:r>
            <a:r>
              <a:rPr lang="fr-FR" sz="1200" b="0" i="0" u="none" strike="noStrike" cap="none" baseline="0" dirty="0">
                <a:solidFill>
                  <a:schemeClr val="dk1"/>
                </a:solidFill>
                <a:effectLst/>
                <a:latin typeface="Calibri"/>
                <a:ea typeface="Calibri"/>
                <a:cs typeface="Calibri"/>
                <a:sym typeface="Calibri"/>
              </a:rPr>
              <a:t> sur un serveur</a:t>
            </a:r>
            <a:r>
              <a:rPr lang="fr-FR" sz="1200" b="0" i="0" u="none" strike="noStrike" cap="none" dirty="0">
                <a:solidFill>
                  <a:schemeClr val="dk1"/>
                </a:solidFill>
                <a:effectLst/>
                <a:latin typeface="Calibri"/>
                <a:ea typeface="Calibri"/>
                <a:cs typeface="Calibri"/>
                <a:sym typeface="Calibri"/>
              </a:rPr>
              <a:t>.</a:t>
            </a:r>
          </a:p>
          <a:p>
            <a:pPr algn="l"/>
            <a:r>
              <a:rPr lang="fr-FR" sz="1200" b="0" i="0" u="none" strike="noStrike" cap="none" dirty="0">
                <a:solidFill>
                  <a:schemeClr val="dk1"/>
                </a:solidFill>
                <a:effectLst/>
                <a:latin typeface="Calibri"/>
                <a:cs typeface="Calibri"/>
                <a:sym typeface="Calibri"/>
              </a:rPr>
              <a:t>Partant</a:t>
            </a:r>
            <a:r>
              <a:rPr lang="fr-FR" sz="1200" b="0" i="0" u="none" strike="noStrike" cap="none" baseline="0" dirty="0">
                <a:solidFill>
                  <a:schemeClr val="dk1"/>
                </a:solidFill>
                <a:effectLst/>
                <a:latin typeface="Calibri"/>
                <a:cs typeface="Calibri"/>
                <a:sym typeface="Calibri"/>
              </a:rPr>
              <a:t> de ce constat, nous avons décidé de tourner des tests fonctionnel automatisé sur des portails web 24/7 pour mieux détecter les anomalies et assurer une disponibilité continue de 4 applications web pour le client ENGIE:</a:t>
            </a:r>
          </a:p>
          <a:p>
            <a:pPr algn="l"/>
            <a:r>
              <a:rPr lang="fr-FR" sz="1200" b="0" i="0" u="none" strike="noStrike" cap="none" baseline="0" dirty="0">
                <a:solidFill>
                  <a:schemeClr val="dk1"/>
                </a:solidFill>
                <a:effectLst/>
                <a:latin typeface="Calibri"/>
                <a:cs typeface="Calibri"/>
                <a:sym typeface="Calibri"/>
              </a:rPr>
              <a:t>Le site Particuliers, Le site Gaz Tarif </a:t>
            </a:r>
            <a:r>
              <a:rPr lang="fr-FR" sz="1200" b="0" i="0" u="none" strike="noStrike" cap="none" baseline="0" dirty="0" err="1">
                <a:solidFill>
                  <a:schemeClr val="dk1"/>
                </a:solidFill>
                <a:effectLst/>
                <a:latin typeface="Calibri"/>
                <a:cs typeface="Calibri"/>
                <a:sym typeface="Calibri"/>
              </a:rPr>
              <a:t>Reglemente</a:t>
            </a:r>
            <a:r>
              <a:rPr lang="fr-FR" sz="1200" b="0" i="0" u="none" strike="noStrike" cap="none" baseline="0" dirty="0">
                <a:solidFill>
                  <a:schemeClr val="dk1"/>
                </a:solidFill>
                <a:effectLst/>
                <a:latin typeface="Calibri"/>
                <a:cs typeface="Calibri"/>
                <a:sym typeface="Calibri"/>
              </a:rPr>
              <a:t>, Le site </a:t>
            </a:r>
            <a:r>
              <a:rPr lang="fr-FR" sz="1200" b="0" i="0" u="none" strike="noStrike" cap="none" baseline="0" dirty="0" err="1">
                <a:solidFill>
                  <a:schemeClr val="dk1"/>
                </a:solidFill>
                <a:effectLst/>
                <a:latin typeface="Calibri"/>
                <a:cs typeface="Calibri"/>
                <a:sym typeface="Calibri"/>
              </a:rPr>
              <a:t>MyPower</a:t>
            </a:r>
            <a:r>
              <a:rPr lang="fr-FR" sz="1200" b="0" i="0" u="none" strike="noStrike" cap="none" baseline="0" dirty="0">
                <a:solidFill>
                  <a:schemeClr val="dk1"/>
                </a:solidFill>
                <a:effectLst/>
                <a:latin typeface="Calibri"/>
                <a:cs typeface="Calibri"/>
                <a:sym typeface="Calibri"/>
              </a:rPr>
              <a:t> &amp; finalement le site SwappCEE.</a:t>
            </a:r>
          </a:p>
          <a:p>
            <a:pPr algn="l"/>
            <a:r>
              <a:rPr lang="fr-FR" sz="1200" b="0" i="0" u="none" strike="noStrike" cap="none" baseline="0" dirty="0">
                <a:solidFill>
                  <a:schemeClr val="dk1"/>
                </a:solidFill>
                <a:effectLst/>
                <a:latin typeface="Calibri"/>
                <a:cs typeface="Calibri"/>
                <a:sym typeface="Calibri"/>
              </a:rPr>
              <a:t>Afin d’assurer la disponibilité, nous avons offert à notre équipe de supervision qui travaillent en shift 24/7 des Dashboards qui affichent le taux de disponibilité des sites en Temps réel.</a:t>
            </a:r>
          </a:p>
          <a:p>
            <a:pPr algn="l"/>
            <a:endParaRPr lang="fr-FR" sz="1200" b="0" i="0" u="none" strike="noStrike" cap="none" baseline="0" dirty="0">
              <a:solidFill>
                <a:schemeClr val="dk1"/>
              </a:solidFill>
              <a:effectLst/>
              <a:latin typeface="Calibri"/>
              <a:cs typeface="Calibri"/>
              <a:sym typeface="Calibri"/>
            </a:endParaRPr>
          </a:p>
          <a:p>
            <a:pPr algn="l"/>
            <a:endParaRPr lang="fr-FR" b="0" i="0" dirty="0">
              <a:effectLst/>
              <a:latin typeface="Liberation Serif"/>
            </a:endParaRP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2</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60919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indent="449580" algn="just">
              <a:lnSpc>
                <a:spcPct val="150000"/>
              </a:lnSpc>
              <a:spcAft>
                <a:spcPts val="800"/>
              </a:spcAft>
            </a:pPr>
            <a:r>
              <a:rPr lang="fr-FR" sz="1800" dirty="0">
                <a:effectLst/>
                <a:latin typeface="Calibri" panose="020F0502020204030204" pitchFamily="34" charset="0"/>
                <a:ea typeface="Georgia" panose="02040502050405020303" pitchFamily="18" charset="0"/>
                <a:cs typeface="Calibri" panose="020F0502020204030204" pitchFamily="34" charset="0"/>
              </a:rPr>
              <a:t>Robot Framework permet d’automatiser des tests IHM, des APIs, des BDD, serveurs et même des environnements mobiles (IOS, Android) … Bref, il permet d’exécuter un très large panel de tests d’intégration et de tests système. Il nécessite un environnement Python pour lancer l’exécution des tests.</a:t>
            </a:r>
          </a:p>
          <a:p>
            <a:pPr marL="457200" marR="0" lvl="0" indent="449580" algn="just" defTabSz="914400" rtl="0" eaLnBrk="1" fontAlgn="auto" latinLnBrk="0" hangingPunct="1">
              <a:lnSpc>
                <a:spcPct val="150000"/>
              </a:lnSpc>
              <a:spcBef>
                <a:spcPts val="0"/>
              </a:spcBef>
              <a:spcAft>
                <a:spcPts val="800"/>
              </a:spcAft>
              <a:buClr>
                <a:srgbClr val="000000"/>
              </a:buClr>
              <a:buSzPts val="1400"/>
              <a:buFont typeface="Arial"/>
              <a:buNone/>
              <a:tabLst/>
              <a:defRPr/>
            </a:pPr>
            <a:r>
              <a:rPr lang="fr-MA" sz="1800" b="0" i="0" dirty="0">
                <a:effectLst/>
                <a:latin typeface="Arial" panose="020B0604020202020204" pitchFamily="34" charset="0"/>
              </a:rPr>
              <a:t>SeleniumLibrary est une bibliothèque de test Web pour Robot Framework qui utilise l’outil Selenium en interne.</a:t>
            </a:r>
            <a:endParaRPr lang="fr-FR" sz="1800" dirty="0">
              <a:effectLst/>
              <a:latin typeface="Calibri" panose="020F0502020204030204" pitchFamily="34" charset="0"/>
              <a:ea typeface="Georgia" panose="02040502050405020303" pitchFamily="18" charset="0"/>
              <a:cs typeface="Calibri" panose="020F0502020204030204" pitchFamily="34" charset="0"/>
            </a:endParaRPr>
          </a:p>
          <a:p>
            <a:r>
              <a:rPr lang="fr-FR" b="0" i="0" dirty="0">
                <a:effectLst/>
                <a:latin typeface="Arial" panose="020B0604020202020204" pitchFamily="34" charset="0"/>
              </a:rPr>
              <a:t>Python est le langage de programmation open source le plus employé par les informaticiens</a:t>
            </a:r>
            <a:r>
              <a:rPr lang="fr-MA" b="0" i="0" dirty="0">
                <a:effectLst/>
                <a:latin typeface="Arial" panose="020B0604020202020204" pitchFamily="34" charset="0"/>
              </a:rPr>
              <a:t>. Qui a été utilisé comme interpréteur de Robot Framework.</a:t>
            </a:r>
          </a:p>
          <a:p>
            <a:endParaRPr lang="fr-MA" b="0" i="0" dirty="0">
              <a:effectLst/>
              <a:latin typeface="Arial" panose="020B0604020202020204" pitchFamily="34" charset="0"/>
            </a:endParaRPr>
          </a:p>
          <a:p>
            <a:r>
              <a:rPr lang="fr-MA" b="0" i="0" dirty="0">
                <a:effectLst/>
                <a:latin typeface="Arial" panose="020B0604020202020204" pitchFamily="34" charset="0"/>
              </a:rPr>
              <a:t>Ensuite, nous avons utilisé Gitlab. Comme vous connaissez surement </a:t>
            </a:r>
            <a:r>
              <a:rPr lang="fr-MA" b="0" i="0" dirty="0" err="1">
                <a:effectLst/>
                <a:latin typeface="Arial" panose="020B0604020202020204" pitchFamily="34" charset="0"/>
              </a:rPr>
              <a:t>Github</a:t>
            </a:r>
            <a:r>
              <a:rPr lang="fr-MA" b="0" i="0" dirty="0">
                <a:effectLst/>
                <a:latin typeface="Arial" panose="020B0604020202020204" pitchFamily="34" charset="0"/>
              </a:rPr>
              <a:t>. Gitlab est un peu le même principe. C’est un source code management donc un repository où on pourra centraliser notre code et pour faire du versioning. Donc Gitlab est très </a:t>
            </a:r>
            <a:r>
              <a:rPr lang="fr-MA" b="0" i="0" dirty="0" err="1">
                <a:effectLst/>
                <a:latin typeface="Arial" panose="020B0604020202020204" pitchFamily="34" charset="0"/>
              </a:rPr>
              <a:t>très</a:t>
            </a:r>
            <a:r>
              <a:rPr lang="fr-MA" b="0" i="0" dirty="0">
                <a:effectLst/>
                <a:latin typeface="Arial" panose="020B0604020202020204" pitchFamily="34" charset="0"/>
              </a:rPr>
              <a:t> puissant il permet de faire énormément de choses et dans le cadre de ce stage et de cette démonstration. Là on a vraiment utilisé en terme pour mettre en place des pipelines DevOps mais aussi pour centraliser notre code et mettre en place des </a:t>
            </a:r>
            <a:r>
              <a:rPr lang="fr-MA" b="0" i="0" dirty="0" err="1">
                <a:effectLst/>
                <a:latin typeface="Arial" panose="020B0604020202020204" pitchFamily="34" charset="0"/>
              </a:rPr>
              <a:t>webhooks</a:t>
            </a:r>
            <a:r>
              <a:rPr lang="fr-MA" b="0" i="0" dirty="0">
                <a:effectLst/>
                <a:latin typeface="Arial" panose="020B0604020202020204" pitchFamily="34" charset="0"/>
              </a:rPr>
              <a:t> via des triggers.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MA" b="0" i="0" dirty="0">
                <a:effectLst/>
                <a:latin typeface="Arial" panose="020B0604020202020204" pitchFamily="34" charset="0"/>
              </a:rPr>
              <a:t>Ensuite nous avons utilisé Docker. Comme vous connaissez tous Docker est vraiment un outil très important dans le monde du DevOps car il permet de mettre en place des microservices et d’avoir une certaine agilité. </a:t>
            </a:r>
            <a:r>
              <a:rPr lang="fr-MA" b="0" i="0" dirty="0" err="1">
                <a:effectLst/>
                <a:latin typeface="Arial" panose="020B0604020202020204" pitchFamily="34" charset="0"/>
              </a:rPr>
              <a:t>Typiquemment</a:t>
            </a:r>
            <a:r>
              <a:rPr lang="fr-MA" b="0" i="0" dirty="0">
                <a:effectLst/>
                <a:latin typeface="Arial" panose="020B0604020202020204" pitchFamily="34" charset="0"/>
              </a:rPr>
              <a:t>, aujourd’hui j’ai utilisé Docker pour déployer les conteneurs où s’exécutent les Robots qui permettront d’effectuer les tests mais on reviendra un peu par la suite et notamment aussi à la construction d’images via Dockerfile.</a:t>
            </a:r>
          </a:p>
          <a:p>
            <a:r>
              <a:rPr lang="fr-MA" b="0" i="0" dirty="0">
                <a:effectLst/>
                <a:latin typeface="Arial" panose="020B0604020202020204" pitchFamily="34" charset="0"/>
              </a:rPr>
              <a:t>Nous avons utilisé AWS Amazon web services, notamment le service EC2, pour déployer nos différents machines virtuelles.</a:t>
            </a:r>
          </a:p>
          <a:p>
            <a:endParaRPr lang="fr-MA" b="0" i="0" dirty="0">
              <a:effectLst/>
              <a:latin typeface="Arial" panose="020B0604020202020204" pitchFamily="34" charset="0"/>
            </a:endParaRPr>
          </a:p>
          <a:p>
            <a:endParaRPr lang="fr-MA" b="0" i="0" dirty="0">
              <a:effectLst/>
              <a:latin typeface="Arial" panose="020B0604020202020204" pitchFamily="34" charset="0"/>
            </a:endParaRPr>
          </a:p>
          <a:p>
            <a:r>
              <a:rPr lang="fr-MA" b="0" i="0" dirty="0">
                <a:effectLst/>
                <a:latin typeface="Arial" panose="020B0604020202020204" pitchFamily="34" charset="0"/>
              </a:rPr>
              <a:t>Et comme </a:t>
            </a:r>
            <a:r>
              <a:rPr lang="fr-MA" b="0" i="0" dirty="0" err="1">
                <a:effectLst/>
                <a:latin typeface="Arial" panose="020B0604020202020204" pitchFamily="34" charset="0"/>
              </a:rPr>
              <a:t>ordonanceur</a:t>
            </a:r>
            <a:r>
              <a:rPr lang="fr-MA" b="0" i="0" dirty="0">
                <a:effectLst/>
                <a:latin typeface="Arial" panose="020B0604020202020204" pitchFamily="34" charset="0"/>
              </a:rPr>
              <a:t> de Jobs, nous utiliserons Jenkins qui est un outil d’intégration continu Open Source. Il permet d’orchestrer les jobs en mode DevOps. Il supporte notamment les différents outils de gestion de code comme git. Il permet aux utilisateurs de concevoir et livrer des applications à grande échelle rapidement et supporte la conception, le déploiement et l’automatisation dans la plupart des projets.</a:t>
            </a:r>
          </a:p>
          <a:p>
            <a:r>
              <a:rPr lang="fr-MA" b="0" i="0" dirty="0">
                <a:effectLst/>
                <a:latin typeface="Arial" panose="020B0604020202020204" pitchFamily="34" charset="0"/>
              </a:rPr>
              <a:t>Ensuite, nous avons utilisé PostgreSQL comme base de données qui historise nos différents tests réalisé.</a:t>
            </a:r>
          </a:p>
          <a:p>
            <a:r>
              <a:rPr lang="fr-MA" b="0" i="0" dirty="0">
                <a:effectLst/>
                <a:latin typeface="Arial" panose="020B0604020202020204" pitchFamily="34" charset="0"/>
              </a:rPr>
              <a:t>Et finalement, Nous avons utilisé l’outil de monitoring Grafana qui va nous permettre de stocker, historiser, contextualiser et analyser de gros volumes de données en créant et configurant des tableaux de bord visuelles facile à comprendre.</a:t>
            </a: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20</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4971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21</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04252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22</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7645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0" algn="l"/>
            <a:r>
              <a:rPr lang="fr-FR" sz="1800" b="0" i="0" dirty="0">
                <a:effectLst/>
                <a:latin typeface="Calibri" panose="020F0502020204030204" pitchFamily="34" charset="0"/>
              </a:rPr>
              <a:t>Nous vous présentons le travail réalisé selon le plan suivant :</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Nous commençons par introduire le contexte général du projet E-Banking</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Suivi par l’analyse et les spécifications</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Nous aborderons par la suite la conception de notre solution</a:t>
            </a:r>
            <a:r>
              <a:rPr lang="fr-FR" b="0" i="0" dirty="0">
                <a:effectLst/>
                <a:latin typeface="Segoe UI" panose="020B0502040204020203" pitchFamily="34" charset="0"/>
              </a:rPr>
              <a:t> </a:t>
            </a:r>
          </a:p>
          <a:p>
            <a:pPr algn="l"/>
            <a:r>
              <a:rPr lang="fr-FR" sz="1800" b="0" i="0" dirty="0">
                <a:effectLst/>
                <a:latin typeface="Calibri" panose="020F0502020204030204" pitchFamily="34" charset="0"/>
              </a:rPr>
              <a:t>Nous exposerons après la mise en œuvre du projet</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Pour terminer par une conclusion qui synthétise notre travail et présente quelques perspectives</a:t>
            </a:r>
            <a:endParaRPr lang="fr-FR" b="0" i="0" dirty="0">
              <a:effectLst/>
              <a:latin typeface="Segoe UI" panose="020B0502040204020203" pitchFamily="34" charset="0"/>
            </a:endParaRPr>
          </a:p>
          <a:p>
            <a:pPr marL="0" lvl="0" indent="0" algn="l" rtl="0">
              <a:spcBef>
                <a:spcPts val="0"/>
              </a:spcBef>
              <a:spcAft>
                <a:spcPts val="0"/>
              </a:spcAft>
              <a:buNone/>
            </a:pPr>
            <a:endParaRPr dirty="0"/>
          </a:p>
        </p:txBody>
      </p:sp>
      <p:sp>
        <p:nvSpPr>
          <p:cNvPr id="152" name="Google Shape;15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2841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Pour conclure, il se doit citer les différents point acquis de ce projet et le bénéfice personnel.</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Travailler sur un projet client d’une telle importance m’a été bénéfique sur plusieurs plans. Au niveau fonctionnel, et technique, il m’a permis d’une part de raffiner mes capacités d’abstraction et de conception des scripts de webtesting qui a pour but de valider ces portails web au bon fonctionnement et le monitoring via l’outil Grafana qui a permet de bien surveiller l’application et de renforcer l’aspect de sécurité qui est un aspect primordial pour chaque application. D’autre part, il m’a incité à découvrir et manipuler plusieurs outils incontournables pour instaurer l’approche DevOps. Nous avons également franchi le pas vers un nouveau monde: celui de Testing &amp; DevSecOps.</a:t>
            </a:r>
            <a:endParaRPr dirty="0"/>
          </a:p>
        </p:txBody>
      </p:sp>
      <p:sp>
        <p:nvSpPr>
          <p:cNvPr id="558" name="Google Shape;55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1598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8" name="Google Shape;57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0" algn="l"/>
            <a:r>
              <a:rPr lang="fr-FR" sz="1800" b="0" i="0" dirty="0">
                <a:effectLst/>
                <a:latin typeface="Calibri" panose="020F0502020204030204" pitchFamily="34" charset="0"/>
              </a:rPr>
              <a:t>Alors passons au Sommaire, je vous présente le travail réalisé selon le plan suivant :</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Nous commençons tout d’abord par introduire le contexte général du projet Webtesting et l’entreprise d’</a:t>
            </a:r>
            <a:r>
              <a:rPr lang="fr-FR" sz="1800" b="0" i="0" dirty="0" err="1">
                <a:effectLst/>
                <a:latin typeface="Calibri" panose="020F0502020204030204" pitchFamily="34" charset="0"/>
              </a:rPr>
              <a:t>acceuil</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Suivi par l’analyse et les spécifications</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Nous aborderons par la suite la conception de notre solution</a:t>
            </a:r>
            <a:r>
              <a:rPr lang="fr-FR" b="0" i="0" dirty="0">
                <a:effectLst/>
                <a:latin typeface="Segoe UI" panose="020B0502040204020203" pitchFamily="34" charset="0"/>
              </a:rPr>
              <a:t> </a:t>
            </a:r>
          </a:p>
          <a:p>
            <a:pPr algn="l"/>
            <a:r>
              <a:rPr lang="fr-FR" sz="1800" b="0" i="0" dirty="0">
                <a:effectLst/>
                <a:latin typeface="Calibri" panose="020F0502020204030204" pitchFamily="34" charset="0"/>
              </a:rPr>
              <a:t>Nous exposerons après la mise en œuvre du projet</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Pour terminer par une conclusion qui synthétise notre travail et présente quelques perspectives</a:t>
            </a:r>
            <a:endParaRPr lang="fr-FR" b="0" i="0" dirty="0">
              <a:effectLst/>
              <a:latin typeface="Segoe UI" panose="020B0502040204020203" pitchFamily="34" charset="0"/>
            </a:endParaRPr>
          </a:p>
          <a:p>
            <a:pPr marL="0" lvl="0" indent="0" algn="l" rtl="0">
              <a:spcBef>
                <a:spcPts val="0"/>
              </a:spcBef>
              <a:spcAft>
                <a:spcPts val="0"/>
              </a:spcAft>
              <a:buNone/>
            </a:pPr>
            <a:endParaRPr dirty="0"/>
          </a:p>
        </p:txBody>
      </p:sp>
      <p:sp>
        <p:nvSpPr>
          <p:cNvPr id="152" name="Google Shape;15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200" b="0" i="0" dirty="0">
                <a:effectLst/>
                <a:latin typeface="Liberation Serif"/>
              </a:rPr>
              <a:t>Ce projet de fin d’étude prend place dans Capgemini qui est une entreprise de services du numérique. Le groupe Sogeti, créé en 1967 par Serge</a:t>
            </a:r>
            <a:r>
              <a:rPr lang="fr-FR" sz="1200" b="0" i="0" baseline="0" dirty="0">
                <a:effectLst/>
                <a:latin typeface="Liberation Serif"/>
              </a:rPr>
              <a:t> Kampf</a:t>
            </a:r>
            <a:r>
              <a:rPr lang="fr-FR" sz="1200" b="0" i="0" dirty="0">
                <a:effectLst/>
                <a:latin typeface="Liberation Serif"/>
              </a:rPr>
              <a:t>, compte près de 10 000 salariés . Actuellement,</a:t>
            </a:r>
            <a:r>
              <a:rPr lang="fr-FR" sz="1200" b="0" i="0" baseline="0" dirty="0">
                <a:effectLst/>
                <a:latin typeface="Liberation Serif"/>
              </a:rPr>
              <a:t> </a:t>
            </a:r>
            <a:r>
              <a:rPr lang="fr-FR" sz="1200" b="0" i="0" u="none" strike="noStrike" cap="none" dirty="0">
                <a:solidFill>
                  <a:schemeClr val="dk1"/>
                </a:solidFill>
                <a:effectLst/>
                <a:latin typeface="Calibri"/>
                <a:ea typeface="Calibri"/>
                <a:cs typeface="Calibri"/>
                <a:sym typeface="Calibri"/>
              </a:rPr>
              <a:t>Au niveau mondial Capgemini compte 200 000 collaborateurs présents dans plus de 50 pays. Il est un des leaders du conseil, des services informatiques et de la transformation numérique. Le Groupe aide ses clients à saisir l’ensemble des opportunités que présentent les nouvelles technologies, et le digital.</a:t>
            </a:r>
            <a:br>
              <a:rPr lang="fr-FR" dirty="0"/>
            </a:br>
            <a:r>
              <a:rPr lang="fr-FR" sz="1200" b="0" i="0" u="none" strike="noStrike" cap="none" dirty="0">
                <a:solidFill>
                  <a:schemeClr val="dk1"/>
                </a:solidFill>
                <a:effectLst/>
                <a:latin typeface="Calibri"/>
                <a:ea typeface="Calibri"/>
                <a:cs typeface="Calibri"/>
                <a:sym typeface="Calibri"/>
              </a:rPr>
              <a:t>Fort de plus de 50 ans d’expérience et d’une expertise importante dans différents secteurs d’activité, il accompagne les organisations et les entreprises dans la réalisation de leurs ambitions, de la définition de leur stratégie à la mise en œuvre de leurs opérations.</a:t>
            </a:r>
            <a:endParaRPr lang="en-GB"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4</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6296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200" b="0" i="0" dirty="0">
                <a:effectLst/>
                <a:latin typeface="Liberation Serif"/>
              </a:rPr>
              <a:t>Capgemini TS Maroc</a:t>
            </a:r>
            <a:r>
              <a:rPr lang="fr-FR" sz="1200" b="0" i="0" baseline="0" dirty="0">
                <a:effectLst/>
                <a:latin typeface="Liberation Serif"/>
              </a:rPr>
              <a:t> </a:t>
            </a:r>
            <a:r>
              <a:rPr lang="fr-FR" sz="1200" b="0" i="0" dirty="0">
                <a:effectLst/>
                <a:latin typeface="Liberation Serif"/>
              </a:rPr>
              <a:t>a était créé en 2007</a:t>
            </a:r>
            <a:r>
              <a:rPr lang="fr-FR" sz="1200" b="0" i="0" baseline="0" dirty="0">
                <a:effectLst/>
                <a:latin typeface="Liberation Serif"/>
              </a:rPr>
              <a:t> à Casa </a:t>
            </a:r>
            <a:r>
              <a:rPr lang="fr-FR" sz="1200" b="0" i="0" baseline="0" dirty="0" err="1">
                <a:effectLst/>
                <a:latin typeface="Liberation Serif"/>
              </a:rPr>
              <a:t>Nearshore</a:t>
            </a:r>
            <a:r>
              <a:rPr lang="fr-FR" sz="1200" b="0" i="0" baseline="0" dirty="0">
                <a:effectLst/>
                <a:latin typeface="Liberation Serif"/>
              </a:rPr>
              <a:t> </a:t>
            </a:r>
            <a:r>
              <a:rPr lang="fr-FR" sz="1200" b="0" i="0" dirty="0">
                <a:effectLst/>
                <a:latin typeface="Liberation Serif"/>
              </a:rPr>
              <a:t>à Casablanca, dirigé par Mr Monce</a:t>
            </a:r>
            <a:r>
              <a:rPr lang="fr-FR" sz="1200" b="0" i="0" baseline="0" dirty="0">
                <a:effectLst/>
                <a:latin typeface="Liberation Serif"/>
              </a:rPr>
              <a:t>f </a:t>
            </a:r>
            <a:r>
              <a:rPr lang="fr-FR" sz="1200" b="0" i="0" baseline="0" dirty="0" err="1">
                <a:effectLst/>
                <a:latin typeface="Liberation Serif"/>
              </a:rPr>
              <a:t>Benabdeslam</a:t>
            </a:r>
            <a:r>
              <a:rPr lang="fr-FR" sz="1200" b="0" i="0" dirty="0">
                <a:effectLst/>
                <a:latin typeface="Liberation Serif"/>
              </a:rPr>
              <a:t>. Capgemini </a:t>
            </a:r>
            <a:r>
              <a:rPr lang="fr-FR" b="0" i="0" dirty="0">
                <a:effectLst/>
                <a:latin typeface="Liberation Serif"/>
              </a:rPr>
              <a:t>intervient</a:t>
            </a:r>
            <a:r>
              <a:rPr lang="fr-FR" sz="1200" b="0" i="0" dirty="0">
                <a:effectLst/>
                <a:latin typeface="Liberation Serif"/>
              </a:rPr>
              <a:t> sur des projets de développement logiciel,</a:t>
            </a:r>
            <a:r>
              <a:rPr lang="fr-FR" sz="1200" b="0" i="0" baseline="0" dirty="0">
                <a:effectLst/>
                <a:latin typeface="Liberation Serif"/>
              </a:rPr>
              <a:t> </a:t>
            </a:r>
            <a:r>
              <a:rPr lang="fr-FR" sz="1200" b="0" i="0" dirty="0">
                <a:effectLst/>
                <a:latin typeface="Liberation Serif"/>
              </a:rPr>
              <a:t>des projets de sécurité numérique. Et cette </a:t>
            </a:r>
            <a:r>
              <a:rPr lang="fr-FR" b="0" i="0" dirty="0">
                <a:effectLst/>
                <a:latin typeface="Liberation Serif"/>
              </a:rPr>
              <a:t>années</a:t>
            </a:r>
            <a:r>
              <a:rPr lang="fr-FR" sz="1200" b="0" i="0" dirty="0">
                <a:effectLst/>
                <a:latin typeface="Liberation Serif"/>
              </a:rPr>
              <a:t> Capgemin</a:t>
            </a:r>
            <a:r>
              <a:rPr lang="fr-FR" sz="1200" b="0" i="0" baseline="0" dirty="0">
                <a:effectLst/>
                <a:latin typeface="Liberation Serif"/>
              </a:rPr>
              <a:t>i </a:t>
            </a:r>
            <a:r>
              <a:rPr lang="fr-FR" sz="1200" b="0" i="0" dirty="0">
                <a:effectLst/>
                <a:latin typeface="Liberation Serif"/>
              </a:rPr>
              <a:t>a obtenu la certification du « </a:t>
            </a:r>
            <a:r>
              <a:rPr lang="fr-FR" sz="1200" b="0" i="0" dirty="0" err="1">
                <a:effectLst/>
                <a:latin typeface="Liberation Serif"/>
              </a:rPr>
              <a:t>great</a:t>
            </a:r>
            <a:r>
              <a:rPr lang="fr-FR" sz="1200" b="0" i="0" dirty="0">
                <a:effectLst/>
                <a:latin typeface="Liberation Serif"/>
              </a:rPr>
              <a:t> place to </a:t>
            </a:r>
            <a:r>
              <a:rPr lang="fr-FR" sz="1200" b="0" i="0" dirty="0" err="1">
                <a:effectLst/>
                <a:latin typeface="Liberation Serif"/>
              </a:rPr>
              <a:t>work</a:t>
            </a:r>
            <a:r>
              <a:rPr lang="fr-FR" sz="1200" b="0" i="0" dirty="0">
                <a:effectLst/>
                <a:latin typeface="Liberation Serif"/>
              </a:rPr>
              <a:t> » avec un indice de confiance de 80 %.</a:t>
            </a:r>
            <a:endParaRPr lang="fr-FR" b="0" i="0" dirty="0">
              <a:effectLst/>
              <a:latin typeface="Segoe UI" panose="020B0502040204020203" pitchFamily="34" charset="0"/>
            </a:endParaRPr>
          </a:p>
          <a:p>
            <a:endParaRPr lang="en-GB"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5</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574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fr-FR" b="0" i="0" dirty="0">
                <a:effectLst/>
                <a:latin typeface="Arial" panose="020B0604020202020204" pitchFamily="34" charset="0"/>
              </a:rPr>
              <a:t>Le nombre des clients de Capgemini dépasse 72 clients qui ont des domaines d’activité différents, parmi eux ceux qui sont représentés dans la figure suivante :</a:t>
            </a:r>
          </a:p>
          <a:p>
            <a:pPr marL="0" lvl="0" indent="0" algn="l" rtl="0">
              <a:spcBef>
                <a:spcPts val="0"/>
              </a:spcBef>
              <a:spcAft>
                <a:spcPts val="0"/>
              </a:spcAft>
              <a:buNone/>
            </a:pPr>
            <a:r>
              <a:rPr lang="fr-FR" b="0" i="0" dirty="0">
                <a:effectLst/>
                <a:latin typeface="Arial" panose="020B0604020202020204" pitchFamily="34" charset="0"/>
              </a:rPr>
              <a:t>Ces clients sont les clients à qui j’interviens actuellement dans mon</a:t>
            </a:r>
            <a:r>
              <a:rPr lang="fr-FR" b="0" i="0" baseline="0" dirty="0">
                <a:effectLst/>
                <a:latin typeface="Arial" panose="020B0604020202020204" pitchFamily="34" charset="0"/>
              </a:rPr>
              <a:t> travail en temps que pilote d’exploitation. Mais au niveau du stage, je me suis intéressé au client ENGIE qui est un groupe industriel énergétique. ENGIE est un fusion entre GRDF et Suez.</a:t>
            </a:r>
          </a:p>
          <a:p>
            <a:pPr marL="0" lvl="0" indent="0" algn="l" rtl="0">
              <a:spcBef>
                <a:spcPts val="0"/>
              </a:spcBef>
              <a:spcAft>
                <a:spcPts val="0"/>
              </a:spcAft>
              <a:buNone/>
            </a:pPr>
            <a:r>
              <a:rPr lang="fr-FR" dirty="0"/>
              <a:t>Capgemini a réalisé son chiffre d'affaires sur des segments de marché très diversifiés. La diversité des projets et des clients adressés par Capgemini confère au groupe un positionnement d’acteur majeur qui nécessite la maîtrise d’une large gamme de compétences technologiques sur les métiers de l’ingénieur</a:t>
            </a:r>
          </a:p>
          <a:p>
            <a:endParaRPr lang="en-GB"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6</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4670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baf86fee5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5baf86fee5_0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gn="l"/>
            <a:endParaRPr lang="fr-FR" dirty="0"/>
          </a:p>
        </p:txBody>
      </p:sp>
      <p:sp>
        <p:nvSpPr>
          <p:cNvPr id="263" name="Google Shape;263;g5baf86fee5_0_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7</a:t>
            </a:fld>
            <a:endParaRPr/>
          </a:p>
        </p:txBody>
      </p:sp>
    </p:spTree>
    <p:extLst>
      <p:ext uri="{BB962C8B-B14F-4D97-AF65-F5344CB8AC3E}">
        <p14:creationId xmlns:p14="http://schemas.microsoft.com/office/powerpoint/2010/main" val="2674647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mission principale de mon projet PFE. – En premier lieu: est d’avoir un produit de bonne qualité (l'application E-</a:t>
            </a:r>
            <a:r>
              <a:rPr lang="fr-FR" dirty="0" err="1"/>
              <a:t>banking</a:t>
            </a:r>
            <a:r>
              <a:rPr lang="fr-FR" dirty="0"/>
              <a:t>) avant de le livrer au client, avec un référentiel de tests bien construit et réutilisable à chaque évolution de l’application.- Le deuxième objectif : est de réaliser une solution de validation automatisée générique afin de vérifier les données d'une page, c'est à dire réaliser un cas de test qui fonctionne avec n'importe quelle application.</a:t>
            </a:r>
            <a:endParaRPr lang="fr-MA" dirty="0"/>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8</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38194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0" algn="l"/>
            <a:r>
              <a:rPr lang="fr-FR" sz="1800" b="0" i="0" dirty="0">
                <a:effectLst/>
                <a:latin typeface="Calibri" panose="020F0502020204030204" pitchFamily="34" charset="0"/>
              </a:rPr>
              <a:t>Nous vous présentons le travail réalisé selon le plan suivant :</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Nous commençons par introduire le contexte général du projet E-Banking</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Suivi par l’analyse et les spécifications</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Nous aborderons par la suite la conception de notre solution</a:t>
            </a:r>
            <a:r>
              <a:rPr lang="fr-FR" b="0" i="0" dirty="0">
                <a:effectLst/>
                <a:latin typeface="Segoe UI" panose="020B0502040204020203" pitchFamily="34" charset="0"/>
              </a:rPr>
              <a:t> </a:t>
            </a:r>
          </a:p>
          <a:p>
            <a:pPr algn="l"/>
            <a:r>
              <a:rPr lang="fr-FR" sz="1800" b="0" i="0" dirty="0">
                <a:effectLst/>
                <a:latin typeface="Calibri" panose="020F0502020204030204" pitchFamily="34" charset="0"/>
              </a:rPr>
              <a:t>Nous exposerons après la mise en œuvre du projet</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Pour terminer par une conclusion qui synthétise notre travail et présente quelques perspectives</a:t>
            </a:r>
            <a:endParaRPr lang="fr-FR" b="0" i="0" dirty="0">
              <a:effectLst/>
              <a:latin typeface="Segoe UI" panose="020B0502040204020203" pitchFamily="34" charset="0"/>
            </a:endParaRPr>
          </a:p>
          <a:p>
            <a:pPr marL="0" lvl="0" indent="0" algn="l" rtl="0">
              <a:spcBef>
                <a:spcPts val="0"/>
              </a:spcBef>
              <a:spcAft>
                <a:spcPts val="0"/>
              </a:spcAft>
              <a:buNone/>
            </a:pPr>
            <a:endParaRPr dirty="0"/>
          </a:p>
        </p:txBody>
      </p:sp>
      <p:sp>
        <p:nvSpPr>
          <p:cNvPr id="152" name="Google Shape;15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1095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2"/>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2" name="Google Shape;22;p2"/>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marR="0" lvl="0" algn="ctr"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3" name="Google Shape;23;p2"/>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2"/>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0" marR="0" lvl="1" indent="0" algn="l" rtl="0">
              <a:spcBef>
                <a:spcPts val="0"/>
              </a:spcBef>
              <a:buNone/>
              <a:defRPr sz="1800" b="0" i="0" u="none" strike="noStrike" cap="none">
                <a:solidFill>
                  <a:schemeClr val="dk1"/>
                </a:solidFill>
                <a:latin typeface="Calibri"/>
                <a:ea typeface="Calibri"/>
                <a:cs typeface="Calibri"/>
                <a:sym typeface="Calibri"/>
              </a:defRPr>
            </a:lvl2pPr>
            <a:lvl3pPr marL="0" marR="0" lvl="2" indent="0" algn="l" rtl="0">
              <a:spcBef>
                <a:spcPts val="0"/>
              </a:spcBef>
              <a:buNone/>
              <a:defRPr sz="1800" b="0" i="0" u="none" strike="noStrike" cap="none">
                <a:solidFill>
                  <a:schemeClr val="dk1"/>
                </a:solidFill>
                <a:latin typeface="Calibri"/>
                <a:ea typeface="Calibri"/>
                <a:cs typeface="Calibri"/>
                <a:sym typeface="Calibri"/>
              </a:defRPr>
            </a:lvl3pPr>
            <a:lvl4pPr marL="0" marR="0" lvl="3" indent="0" algn="l" rtl="0">
              <a:spcBef>
                <a:spcPts val="0"/>
              </a:spcBef>
              <a:buNone/>
              <a:defRPr sz="1800" b="0" i="0" u="none" strike="noStrike" cap="none">
                <a:solidFill>
                  <a:schemeClr val="dk1"/>
                </a:solidFill>
                <a:latin typeface="Calibri"/>
                <a:ea typeface="Calibri"/>
                <a:cs typeface="Calibri"/>
                <a:sym typeface="Calibri"/>
              </a:defRPr>
            </a:lvl4pPr>
            <a:lvl5pPr marL="0" marR="0" lvl="4" indent="0" algn="l" rtl="0">
              <a:spcBef>
                <a:spcPts val="0"/>
              </a:spcBef>
              <a:buNone/>
              <a:defRPr sz="1800" b="0" i="0" u="none" strike="noStrike" cap="none">
                <a:solidFill>
                  <a:schemeClr val="dk1"/>
                </a:solidFill>
                <a:latin typeface="Calibri"/>
                <a:ea typeface="Calibri"/>
                <a:cs typeface="Calibri"/>
                <a:sym typeface="Calibri"/>
              </a:defRPr>
            </a:lvl5pPr>
            <a:lvl6pPr marL="0" marR="0" lvl="5" indent="0" algn="l" rtl="0">
              <a:spcBef>
                <a:spcPts val="0"/>
              </a:spcBef>
              <a:buNone/>
              <a:defRPr sz="1800" b="0" i="0" u="none" strike="noStrike" cap="none">
                <a:solidFill>
                  <a:schemeClr val="dk1"/>
                </a:solidFill>
                <a:latin typeface="Calibri"/>
                <a:ea typeface="Calibri"/>
                <a:cs typeface="Calibri"/>
                <a:sym typeface="Calibri"/>
              </a:defRPr>
            </a:lvl6pPr>
            <a:lvl7pPr marL="0" marR="0" lvl="6" indent="0" algn="l" rtl="0">
              <a:spcBef>
                <a:spcPts val="0"/>
              </a:spcBef>
              <a:buNone/>
              <a:defRPr sz="1800" b="0" i="0" u="none" strike="noStrike" cap="none">
                <a:solidFill>
                  <a:schemeClr val="dk1"/>
                </a:solidFill>
                <a:latin typeface="Calibri"/>
                <a:ea typeface="Calibri"/>
                <a:cs typeface="Calibri"/>
                <a:sym typeface="Calibri"/>
              </a:defRPr>
            </a:lvl7pPr>
            <a:lvl8pPr marL="0" marR="0" lvl="7" indent="0" algn="l" rtl="0">
              <a:spcBef>
                <a:spcPts val="0"/>
              </a:spcBef>
              <a:buNone/>
              <a:defRPr sz="1800" b="0" i="0" u="none" strike="noStrike" cap="none">
                <a:solidFill>
                  <a:schemeClr val="dk1"/>
                </a:solidFill>
                <a:latin typeface="Calibri"/>
                <a:ea typeface="Calibri"/>
                <a:cs typeface="Calibri"/>
                <a:sym typeface="Calibri"/>
              </a:defRPr>
            </a:lvl8pPr>
            <a:lvl9pPr marL="0" marR="0" lvl="8" indent="0" algn="l" rtl="0">
              <a:spcBef>
                <a:spcPts val="0"/>
              </a:spcBef>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u partie 5">
  <p:cSld name="Contenu partie 5">
    <p:spTree>
      <p:nvGrpSpPr>
        <p:cNvPr id="1" name="Shape 86"/>
        <p:cNvGrpSpPr/>
        <p:nvPr/>
      </p:nvGrpSpPr>
      <p:grpSpPr>
        <a:xfrm>
          <a:off x="0" y="0"/>
          <a:ext cx="0" cy="0"/>
          <a:chOff x="0" y="0"/>
          <a:chExt cx="0" cy="0"/>
        </a:xfrm>
      </p:grpSpPr>
      <p:sp>
        <p:nvSpPr>
          <p:cNvPr id="87" name="Google Shape;87;p13"/>
          <p:cNvSpPr txBox="1">
            <a:spLocks noGrp="1"/>
          </p:cNvSpPr>
          <p:nvPr>
            <p:ph type="body" idx="1"/>
          </p:nvPr>
        </p:nvSpPr>
        <p:spPr>
          <a:xfrm>
            <a:off x="423763" y="1628800"/>
            <a:ext cx="11337000" cy="46800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14000"/>
              </a:lnSpc>
              <a:spcBef>
                <a:spcPts val="480"/>
              </a:spcBef>
              <a:spcAft>
                <a:spcPts val="0"/>
              </a:spcAft>
              <a:buClr>
                <a:schemeClr val="dk2"/>
              </a:buClr>
              <a:buSzPts val="2400"/>
              <a:buFont typeface="Noto Sans Symbols"/>
              <a:buChar char="▪"/>
              <a:defRPr sz="2400" b="1" i="0" u="none" strike="noStrike" cap="none">
                <a:solidFill>
                  <a:schemeClr val="dk2"/>
                </a:solidFill>
                <a:latin typeface="Calibri"/>
                <a:ea typeface="Calibri"/>
                <a:cs typeface="Calibri"/>
                <a:sym typeface="Calibri"/>
              </a:defRPr>
            </a:lvl1pPr>
            <a:lvl2pPr marL="914400" marR="0" lvl="1" indent="-368300" algn="l" rtl="0">
              <a:lnSpc>
                <a:spcPct val="114000"/>
              </a:lnSpc>
              <a:spcBef>
                <a:spcPts val="440"/>
              </a:spcBef>
              <a:spcAft>
                <a:spcPts val="0"/>
              </a:spcAft>
              <a:buClr>
                <a:schemeClr val="accent1"/>
              </a:buClr>
              <a:buSzPts val="2200"/>
              <a:buFont typeface="Noto Sans Symbols"/>
              <a:buChar char="▪"/>
              <a:defRPr sz="2200" b="0" i="0" u="none" strike="noStrike" cap="none">
                <a:solidFill>
                  <a:schemeClr val="dk1"/>
                </a:solidFill>
                <a:latin typeface="Calibri"/>
                <a:ea typeface="Calibri"/>
                <a:cs typeface="Calibri"/>
                <a:sym typeface="Calibri"/>
              </a:defRPr>
            </a:lvl2pPr>
            <a:lvl3pPr marL="1371600" marR="0" lvl="2" indent="-355600" algn="l" rtl="0">
              <a:lnSpc>
                <a:spcPct val="114000"/>
              </a:lnSpc>
              <a:spcBef>
                <a:spcPts val="400"/>
              </a:spcBef>
              <a:spcAft>
                <a:spcPts val="0"/>
              </a:spcAft>
              <a:buClr>
                <a:schemeClr val="accent1"/>
              </a:buClr>
              <a:buSzPts val="2000"/>
              <a:buFont typeface="Noto Sans Symbols"/>
              <a:buChar char="🢖"/>
              <a:defRPr sz="2000" b="0" i="0" u="none" strike="noStrike" cap="none">
                <a:solidFill>
                  <a:schemeClr val="accent1"/>
                </a:solidFill>
                <a:latin typeface="Calibri"/>
                <a:ea typeface="Calibri"/>
                <a:cs typeface="Calibri"/>
                <a:sym typeface="Calibri"/>
              </a:defRPr>
            </a:lvl3pPr>
            <a:lvl4pPr marL="1828800" marR="0" lvl="3" indent="-342900" algn="l" rtl="0">
              <a:lnSpc>
                <a:spcPct val="114000"/>
              </a:lnSpc>
              <a:spcBef>
                <a:spcPts val="360"/>
              </a:spcBef>
              <a:spcAft>
                <a:spcPts val="0"/>
              </a:spcAft>
              <a:buClr>
                <a:schemeClr val="dk1"/>
              </a:buClr>
              <a:buSzPts val="1800"/>
              <a:buFont typeface="Arial"/>
              <a:buChar char="–"/>
              <a:defRPr sz="1800" b="1" i="0" u="none" strike="noStrike" cap="none">
                <a:solidFill>
                  <a:schemeClr val="dk1"/>
                </a:solidFill>
                <a:latin typeface="Calibri"/>
                <a:ea typeface="Calibri"/>
                <a:cs typeface="Calibri"/>
                <a:sym typeface="Calibri"/>
              </a:defRPr>
            </a:lvl4pPr>
            <a:lvl5pPr marL="2286000" marR="0" lvl="4" indent="-330200" algn="l" rtl="0">
              <a:lnSpc>
                <a:spcPct val="114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ctrTitle"/>
          </p:nvPr>
        </p:nvSpPr>
        <p:spPr>
          <a:xfrm>
            <a:off x="623392" y="504000"/>
            <a:ext cx="8544900" cy="4002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Clr>
                <a:schemeClr val="accent1"/>
              </a:buClr>
              <a:buSzPts val="2600"/>
              <a:buFont typeface="Calibri"/>
              <a:buNone/>
              <a:defRPr sz="2600" b="1" i="0" u="none" strike="noStrike" cap="none">
                <a:solidFill>
                  <a:schemeClr val="accen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ide partie 1">
  <p:cSld name="Vide partie 1">
    <p:spTree>
      <p:nvGrpSpPr>
        <p:cNvPr id="1" name="Shape 102"/>
        <p:cNvGrpSpPr/>
        <p:nvPr/>
      </p:nvGrpSpPr>
      <p:grpSpPr>
        <a:xfrm>
          <a:off x="0" y="0"/>
          <a:ext cx="0" cy="0"/>
          <a:chOff x="0" y="0"/>
          <a:chExt cx="0" cy="0"/>
        </a:xfrm>
      </p:grpSpPr>
      <p:sp>
        <p:nvSpPr>
          <p:cNvPr id="103" name="Google Shape;103;p15"/>
          <p:cNvSpPr txBox="1">
            <a:spLocks noGrp="1"/>
          </p:cNvSpPr>
          <p:nvPr>
            <p:ph type="ctrTitle"/>
          </p:nvPr>
        </p:nvSpPr>
        <p:spPr>
          <a:xfrm>
            <a:off x="623392" y="504000"/>
            <a:ext cx="8544900" cy="4002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Clr>
                <a:schemeClr val="accent1"/>
              </a:buClr>
              <a:buSzPts val="2600"/>
              <a:buFont typeface="Calibri"/>
              <a:buNone/>
              <a:defRPr sz="2600" b="1" i="0" u="none" strike="noStrike" cap="none">
                <a:solidFill>
                  <a:schemeClr val="accen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ide partie 2">
  <p:cSld name="Vide partie 2">
    <p:spTree>
      <p:nvGrpSpPr>
        <p:cNvPr id="1" name="Shape 104"/>
        <p:cNvGrpSpPr/>
        <p:nvPr/>
      </p:nvGrpSpPr>
      <p:grpSpPr>
        <a:xfrm>
          <a:off x="0" y="0"/>
          <a:ext cx="0" cy="0"/>
          <a:chOff x="0" y="0"/>
          <a:chExt cx="0" cy="0"/>
        </a:xfrm>
      </p:grpSpPr>
      <p:sp>
        <p:nvSpPr>
          <p:cNvPr id="105" name="Google Shape;105;p16"/>
          <p:cNvSpPr txBox="1">
            <a:spLocks noGrp="1"/>
          </p:cNvSpPr>
          <p:nvPr>
            <p:ph type="ctrTitle"/>
          </p:nvPr>
        </p:nvSpPr>
        <p:spPr>
          <a:xfrm>
            <a:off x="623392" y="504000"/>
            <a:ext cx="8544900" cy="4002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Clr>
                <a:schemeClr val="accent1"/>
              </a:buClr>
              <a:buSzPts val="2600"/>
              <a:buFont typeface="Calibri"/>
              <a:buNone/>
              <a:defRPr sz="2600" b="1" i="0" u="none" strike="noStrike" cap="none">
                <a:solidFill>
                  <a:schemeClr val="accen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ide partie 3">
  <p:cSld name="Vide partie 3">
    <p:spTree>
      <p:nvGrpSpPr>
        <p:cNvPr id="1" name="Shape 106"/>
        <p:cNvGrpSpPr/>
        <p:nvPr/>
      </p:nvGrpSpPr>
      <p:grpSpPr>
        <a:xfrm>
          <a:off x="0" y="0"/>
          <a:ext cx="0" cy="0"/>
          <a:chOff x="0" y="0"/>
          <a:chExt cx="0" cy="0"/>
        </a:xfrm>
      </p:grpSpPr>
      <p:sp>
        <p:nvSpPr>
          <p:cNvPr id="107" name="Google Shape;107;p17"/>
          <p:cNvSpPr txBox="1">
            <a:spLocks noGrp="1"/>
          </p:cNvSpPr>
          <p:nvPr>
            <p:ph type="ctrTitle"/>
          </p:nvPr>
        </p:nvSpPr>
        <p:spPr>
          <a:xfrm>
            <a:off x="623392" y="504000"/>
            <a:ext cx="8544900" cy="4002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Clr>
                <a:schemeClr val="accent1"/>
              </a:buClr>
              <a:buSzPts val="2600"/>
              <a:buFont typeface="Calibri"/>
              <a:buNone/>
              <a:defRPr sz="2600" b="1" i="0" u="none" strike="noStrike" cap="none">
                <a:solidFill>
                  <a:schemeClr val="accen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838200" y="365126"/>
            <a:ext cx="10515600" cy="13257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0" name="Google Shape;110;p1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ide partie 5">
  <p:cSld name="Vide partie 5">
    <p:spTree>
      <p:nvGrpSpPr>
        <p:cNvPr id="1" name="Shape 111"/>
        <p:cNvGrpSpPr/>
        <p:nvPr/>
      </p:nvGrpSpPr>
      <p:grpSpPr>
        <a:xfrm>
          <a:off x="0" y="0"/>
          <a:ext cx="0" cy="0"/>
          <a:chOff x="0" y="0"/>
          <a:chExt cx="0" cy="0"/>
        </a:xfrm>
      </p:grpSpPr>
      <p:sp>
        <p:nvSpPr>
          <p:cNvPr id="112" name="Google Shape;112;p19"/>
          <p:cNvSpPr txBox="1">
            <a:spLocks noGrp="1"/>
          </p:cNvSpPr>
          <p:nvPr>
            <p:ph type="ctrTitle"/>
          </p:nvPr>
        </p:nvSpPr>
        <p:spPr>
          <a:xfrm>
            <a:off x="623392" y="504000"/>
            <a:ext cx="8544900" cy="4002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Clr>
                <a:schemeClr val="accent1"/>
              </a:buClr>
              <a:buSzPts val="2600"/>
              <a:buFont typeface="Calibri"/>
              <a:buNone/>
              <a:defRPr sz="2600" b="1" i="0" u="none" strike="noStrike" cap="none">
                <a:solidFill>
                  <a:schemeClr val="accen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clusion">
  <p:cSld name="Conclusion">
    <p:spTree>
      <p:nvGrpSpPr>
        <p:cNvPr id="1" name="Shape 113"/>
        <p:cNvGrpSpPr/>
        <p:nvPr/>
      </p:nvGrpSpPr>
      <p:grpSpPr>
        <a:xfrm>
          <a:off x="0" y="0"/>
          <a:ext cx="0" cy="0"/>
          <a:chOff x="0" y="0"/>
          <a:chExt cx="0" cy="0"/>
        </a:xfrm>
      </p:grpSpPr>
      <p:sp>
        <p:nvSpPr>
          <p:cNvPr id="114" name="Google Shape;114;p20"/>
          <p:cNvSpPr txBox="1">
            <a:spLocks noGrp="1"/>
          </p:cNvSpPr>
          <p:nvPr>
            <p:ph type="ctrTitle"/>
          </p:nvPr>
        </p:nvSpPr>
        <p:spPr>
          <a:xfrm>
            <a:off x="623392" y="504000"/>
            <a:ext cx="8544900" cy="4002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Clr>
                <a:schemeClr val="accent1"/>
              </a:buClr>
              <a:buSzPts val="2600"/>
              <a:buFont typeface="Calibri"/>
              <a:buNone/>
              <a:defRPr sz="2600" b="1" i="0" u="none" strike="noStrike" cap="none">
                <a:solidFill>
                  <a:schemeClr val="accen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28"/>
        <p:cNvGrpSpPr/>
        <p:nvPr/>
      </p:nvGrpSpPr>
      <p:grpSpPr>
        <a:xfrm>
          <a:off x="0" y="0"/>
          <a:ext cx="0" cy="0"/>
          <a:chOff x="0" y="0"/>
          <a:chExt cx="0" cy="0"/>
        </a:xfrm>
      </p:grpSpPr>
      <p:sp>
        <p:nvSpPr>
          <p:cNvPr id="129" name="Google Shape;129;p23"/>
          <p:cNvSpPr/>
          <p:nvPr/>
        </p:nvSpPr>
        <p:spPr>
          <a:xfrm>
            <a:off x="11528983" y="273543"/>
            <a:ext cx="462000" cy="3675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0" name="Google Shape;130;p23"/>
          <p:cNvSpPr/>
          <p:nvPr/>
        </p:nvSpPr>
        <p:spPr>
          <a:xfrm>
            <a:off x="11528983" y="641189"/>
            <a:ext cx="462000" cy="45600"/>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1" name="Google Shape;131;p23"/>
          <p:cNvSpPr txBox="1"/>
          <p:nvPr/>
        </p:nvSpPr>
        <p:spPr>
          <a:xfrm>
            <a:off x="11560205" y="305131"/>
            <a:ext cx="3996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fr-FR" sz="1400" b="1" i="0" u="none" strike="noStrike" cap="none">
                <a:solidFill>
                  <a:schemeClr val="lt1"/>
                </a:solidFill>
                <a:latin typeface="Calibri"/>
                <a:ea typeface="Calibri"/>
                <a:cs typeface="Calibri"/>
                <a:sym typeface="Calibri"/>
              </a:rPr>
              <a:t>‹N°›</a:t>
            </a:fld>
            <a:endParaRPr sz="1400" b="0" i="0" u="none" strike="noStrike" cap="none">
              <a:solidFill>
                <a:schemeClr val="lt1"/>
              </a:solidFill>
              <a:latin typeface="Calibri"/>
              <a:ea typeface="Calibri"/>
              <a:cs typeface="Calibri"/>
              <a:sym typeface="Calibri"/>
            </a:endParaRPr>
          </a:p>
        </p:txBody>
      </p:sp>
      <p:grpSp>
        <p:nvGrpSpPr>
          <p:cNvPr id="132" name="Google Shape;132;p23"/>
          <p:cNvGrpSpPr/>
          <p:nvPr/>
        </p:nvGrpSpPr>
        <p:grpSpPr>
          <a:xfrm>
            <a:off x="347467" y="6409384"/>
            <a:ext cx="224089" cy="221162"/>
            <a:chOff x="4328868" y="5502988"/>
            <a:chExt cx="500310" cy="493776"/>
          </a:xfrm>
        </p:grpSpPr>
        <p:sp>
          <p:nvSpPr>
            <p:cNvPr id="133" name="Google Shape;133;p23">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3">
              <a:hlinkClick r:id="" action="ppaction://hlinkshowjump?jump=previousslide"/>
            </p:cNvPr>
            <p:cNvSpPr/>
            <p:nvPr/>
          </p:nvSpPr>
          <p:spPr>
            <a:xfrm>
              <a:off x="4328868" y="5502988"/>
              <a:ext cx="500310" cy="493776"/>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5" name="Google Shape;135;p23"/>
          <p:cNvGrpSpPr/>
          <p:nvPr/>
        </p:nvGrpSpPr>
        <p:grpSpPr>
          <a:xfrm flipH="1">
            <a:off x="933655" y="6409384"/>
            <a:ext cx="224089" cy="221162"/>
            <a:chOff x="4328868" y="5502988"/>
            <a:chExt cx="500310" cy="493776"/>
          </a:xfrm>
        </p:grpSpPr>
        <p:sp>
          <p:nvSpPr>
            <p:cNvPr id="136" name="Google Shape;136;p23">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3">
              <a:hlinkClick r:id="" action="ppaction://hlinkshowjump?jump=nextslide"/>
            </p:cNvPr>
            <p:cNvSpPr/>
            <p:nvPr/>
          </p:nvSpPr>
          <p:spPr>
            <a:xfrm>
              <a:off x="4328868" y="5502988"/>
              <a:ext cx="500310" cy="493776"/>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138" name="Google Shape;138;p23"/>
          <p:cNvCxnSpPr/>
          <p:nvPr/>
        </p:nvCxnSpPr>
        <p:spPr>
          <a:xfrm>
            <a:off x="552709" y="6522684"/>
            <a:ext cx="381000" cy="0"/>
          </a:xfrm>
          <a:prstGeom prst="straightConnector1">
            <a:avLst/>
          </a:prstGeom>
          <a:noFill/>
          <a:ln w="12700" cap="flat" cmpd="sng">
            <a:solidFill>
              <a:srgbClr val="D8D8D8"/>
            </a:solidFill>
            <a:prstDash val="dash"/>
            <a:miter lim="800000"/>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ommaire principal">
  <p:cSld name="Sommaire principal">
    <p:spTree>
      <p:nvGrpSpPr>
        <p:cNvPr id="1" name="Shape 26"/>
        <p:cNvGrpSpPr/>
        <p:nvPr/>
      </p:nvGrpSpPr>
      <p:grpSpPr>
        <a:xfrm>
          <a:off x="0" y="0"/>
          <a:ext cx="0" cy="0"/>
          <a:chOff x="0" y="0"/>
          <a:chExt cx="0" cy="0"/>
        </a:xfrm>
      </p:grpSpPr>
      <p:pic>
        <p:nvPicPr>
          <p:cNvPr id="27" name="Google Shape;27;p3"/>
          <p:cNvPicPr preferRelativeResize="0"/>
          <p:nvPr/>
        </p:nvPicPr>
        <p:blipFill rotWithShape="1">
          <a:blip r:embed="rId2">
            <a:alphaModFix/>
          </a:blip>
          <a:srcRect/>
          <a:stretch/>
        </p:blipFill>
        <p:spPr>
          <a:xfrm>
            <a:off x="1001" y="1644048"/>
            <a:ext cx="2325185" cy="3945194"/>
          </a:xfrm>
          <a:prstGeom prst="rect">
            <a:avLst/>
          </a:prstGeom>
          <a:noFill/>
          <a:ln>
            <a:noFill/>
          </a:ln>
        </p:spPr>
      </p:pic>
      <p:sp>
        <p:nvSpPr>
          <p:cNvPr id="28" name="Google Shape;28;p3"/>
          <p:cNvSpPr txBox="1"/>
          <p:nvPr/>
        </p:nvSpPr>
        <p:spPr>
          <a:xfrm>
            <a:off x="624000" y="504000"/>
            <a:ext cx="7680900" cy="4002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FR" sz="2600" b="1">
                <a:solidFill>
                  <a:schemeClr val="accent1"/>
                </a:solidFill>
                <a:latin typeface="Calibri"/>
                <a:ea typeface="Calibri"/>
                <a:cs typeface="Calibri"/>
                <a:sym typeface="Calibri"/>
              </a:rPr>
              <a:t>Sommaire</a:t>
            </a:r>
            <a:endParaRPr sz="2600" b="1">
              <a:solidFill>
                <a:schemeClr val="accent1"/>
              </a:solidFill>
              <a:latin typeface="Calibri"/>
              <a:ea typeface="Calibri"/>
              <a:cs typeface="Calibri"/>
              <a:sym typeface="Calibri"/>
            </a:endParaRPr>
          </a:p>
        </p:txBody>
      </p:sp>
      <p:sp>
        <p:nvSpPr>
          <p:cNvPr id="29" name="Google Shape;29;p3"/>
          <p:cNvSpPr txBox="1">
            <a:spLocks noGrp="1"/>
          </p:cNvSpPr>
          <p:nvPr>
            <p:ph type="body" idx="1"/>
          </p:nvPr>
        </p:nvSpPr>
        <p:spPr>
          <a:xfrm>
            <a:off x="524670" y="4877391"/>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chemeClr val="accent1"/>
              </a:buClr>
              <a:buSzPts val="2880"/>
              <a:buFont typeface="Arial"/>
              <a:buChar char="•"/>
              <a:defRPr sz="2400" b="0" i="0" u="none" strike="noStrike" cap="none">
                <a:solidFill>
                  <a:schemeClr val="accent1"/>
                </a:solidFill>
                <a:latin typeface="Calibri"/>
                <a:ea typeface="Calibri"/>
                <a:cs typeface="Calibri"/>
                <a:sym typeface="Calibri"/>
              </a:defRPr>
            </a:lvl1pPr>
            <a:lvl2pPr marL="914400" marR="0" lvl="1" indent="-330200" algn="l" rtl="0">
              <a:spcBef>
                <a:spcPts val="320"/>
              </a:spcBef>
              <a:spcAft>
                <a:spcPts val="0"/>
              </a:spcAft>
              <a:buClr>
                <a:schemeClr val="accent1"/>
              </a:buClr>
              <a:buSzPts val="1600"/>
              <a:buFont typeface="Arial"/>
              <a:buChar char="•"/>
              <a:defRPr sz="1600" b="0" i="0" u="none" strike="noStrike" cap="none">
                <a:solidFill>
                  <a:schemeClr val="accent1"/>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body" idx="2"/>
          </p:nvPr>
        </p:nvSpPr>
        <p:spPr>
          <a:xfrm>
            <a:off x="1103446" y="4221088"/>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chemeClr val="accent1"/>
              </a:buClr>
              <a:buSzPts val="2880"/>
              <a:buFont typeface="Arial"/>
              <a:buChar char="•"/>
              <a:defRPr sz="2400" b="0" i="0" u="none" strike="noStrike" cap="none">
                <a:solidFill>
                  <a:schemeClr val="accent1"/>
                </a:solidFill>
                <a:latin typeface="Calibri"/>
                <a:ea typeface="Calibri"/>
                <a:cs typeface="Calibri"/>
                <a:sym typeface="Calibri"/>
              </a:defRPr>
            </a:lvl1pPr>
            <a:lvl2pPr marL="914400" marR="0" lvl="1" indent="-330200" algn="l" rtl="0">
              <a:spcBef>
                <a:spcPts val="320"/>
              </a:spcBef>
              <a:spcAft>
                <a:spcPts val="0"/>
              </a:spcAft>
              <a:buClr>
                <a:schemeClr val="accent1"/>
              </a:buClr>
              <a:buSzPts val="1600"/>
              <a:buFont typeface="Arial"/>
              <a:buChar char="•"/>
              <a:defRPr sz="1600" b="0" i="0" u="none" strike="noStrike" cap="none">
                <a:solidFill>
                  <a:schemeClr val="accent1"/>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1" name="Google Shape;31;p3"/>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chemeClr val="accent1"/>
              </a:buClr>
              <a:buSzPts val="2880"/>
              <a:buFont typeface="Arial"/>
              <a:buChar char="•"/>
              <a:defRPr sz="2400" b="0" i="0" u="none" strike="noStrike" cap="none">
                <a:solidFill>
                  <a:schemeClr val="accent1"/>
                </a:solidFill>
                <a:latin typeface="Calibri"/>
                <a:ea typeface="Calibri"/>
                <a:cs typeface="Calibri"/>
                <a:sym typeface="Calibri"/>
              </a:defRPr>
            </a:lvl1pPr>
            <a:lvl2pPr marL="914400" marR="0" lvl="1" indent="-330200" algn="l" rtl="0">
              <a:spcBef>
                <a:spcPts val="320"/>
              </a:spcBef>
              <a:spcAft>
                <a:spcPts val="0"/>
              </a:spcAft>
              <a:buClr>
                <a:schemeClr val="accent1"/>
              </a:buClr>
              <a:buSzPts val="1600"/>
              <a:buFont typeface="Arial"/>
              <a:buChar char="•"/>
              <a:defRPr sz="1600" b="0" i="0" u="none" strike="noStrike" cap="none">
                <a:solidFill>
                  <a:schemeClr val="accent1"/>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2" name="Google Shape;32;p3"/>
          <p:cNvSpPr txBox="1">
            <a:spLocks noGrp="1"/>
          </p:cNvSpPr>
          <p:nvPr>
            <p:ph type="body" idx="4"/>
          </p:nvPr>
        </p:nvSpPr>
        <p:spPr>
          <a:xfrm>
            <a:off x="1849155" y="2924944"/>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chemeClr val="accent1"/>
              </a:buClr>
              <a:buSzPts val="2880"/>
              <a:buFont typeface="Arial"/>
              <a:buChar char="•"/>
              <a:defRPr sz="2400" b="0" i="0" u="none" strike="noStrike" cap="none">
                <a:solidFill>
                  <a:schemeClr val="accent1"/>
                </a:solidFill>
                <a:latin typeface="Calibri"/>
                <a:ea typeface="Calibri"/>
                <a:cs typeface="Calibri"/>
                <a:sym typeface="Calibri"/>
              </a:defRPr>
            </a:lvl1pPr>
            <a:lvl2pPr marL="914400" marR="0" lvl="1" indent="-330200" algn="l" rtl="0">
              <a:spcBef>
                <a:spcPts val="320"/>
              </a:spcBef>
              <a:spcAft>
                <a:spcPts val="0"/>
              </a:spcAft>
              <a:buClr>
                <a:schemeClr val="accent1"/>
              </a:buClr>
              <a:buSzPts val="1600"/>
              <a:buFont typeface="Arial"/>
              <a:buChar char="•"/>
              <a:defRPr sz="1600" b="0" i="0" u="none" strike="noStrike" cap="none">
                <a:solidFill>
                  <a:schemeClr val="accent1"/>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3" name="Google Shape;33;p3"/>
          <p:cNvSpPr txBox="1">
            <a:spLocks noGrp="1"/>
          </p:cNvSpPr>
          <p:nvPr>
            <p:ph type="body" idx="5"/>
          </p:nvPr>
        </p:nvSpPr>
        <p:spPr>
          <a:xfrm>
            <a:off x="1583499" y="3573016"/>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chemeClr val="accent1"/>
              </a:buClr>
              <a:buSzPts val="2880"/>
              <a:buFont typeface="Arial"/>
              <a:buChar char="•"/>
              <a:defRPr sz="2400" b="0" i="0" u="none" strike="noStrike" cap="none">
                <a:solidFill>
                  <a:schemeClr val="accent1"/>
                </a:solidFill>
                <a:latin typeface="Calibri"/>
                <a:ea typeface="Calibri"/>
                <a:cs typeface="Calibri"/>
                <a:sym typeface="Calibri"/>
              </a:defRPr>
            </a:lvl1pPr>
            <a:lvl2pPr marL="914400" marR="0" lvl="1" indent="-330200" algn="l" rtl="0">
              <a:spcBef>
                <a:spcPts val="320"/>
              </a:spcBef>
              <a:spcAft>
                <a:spcPts val="0"/>
              </a:spcAft>
              <a:buClr>
                <a:schemeClr val="accent1"/>
              </a:buClr>
              <a:buSzPts val="1600"/>
              <a:buFont typeface="Arial"/>
              <a:buChar char="•"/>
              <a:defRPr sz="1600" b="0" i="0" u="none" strike="noStrike" cap="none">
                <a:solidFill>
                  <a:schemeClr val="accent1"/>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ommaire partie 1">
  <p:cSld name="Sommaire partie 1">
    <p:spTree>
      <p:nvGrpSpPr>
        <p:cNvPr id="1" name="Shape 34"/>
        <p:cNvGrpSpPr/>
        <p:nvPr/>
      </p:nvGrpSpPr>
      <p:grpSpPr>
        <a:xfrm>
          <a:off x="0" y="0"/>
          <a:ext cx="0" cy="0"/>
          <a:chOff x="0" y="0"/>
          <a:chExt cx="0" cy="0"/>
        </a:xfrm>
      </p:grpSpPr>
      <p:pic>
        <p:nvPicPr>
          <p:cNvPr id="35" name="Google Shape;35;p4"/>
          <p:cNvPicPr preferRelativeResize="0"/>
          <p:nvPr/>
        </p:nvPicPr>
        <p:blipFill rotWithShape="1">
          <a:blip r:embed="rId2">
            <a:alphaModFix/>
          </a:blip>
          <a:srcRect/>
          <a:stretch/>
        </p:blipFill>
        <p:spPr>
          <a:xfrm>
            <a:off x="1001" y="1644048"/>
            <a:ext cx="2325185" cy="3945194"/>
          </a:xfrm>
          <a:prstGeom prst="rect">
            <a:avLst/>
          </a:prstGeom>
          <a:noFill/>
          <a:ln>
            <a:noFill/>
          </a:ln>
        </p:spPr>
      </p:pic>
      <p:sp>
        <p:nvSpPr>
          <p:cNvPr id="36" name="Google Shape;36;p4"/>
          <p:cNvSpPr txBox="1">
            <a:spLocks noGrp="1"/>
          </p:cNvSpPr>
          <p:nvPr>
            <p:ph type="body" idx="1"/>
          </p:nvPr>
        </p:nvSpPr>
        <p:spPr>
          <a:xfrm>
            <a:off x="524670" y="4877391"/>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7" name="Google Shape;37;p4"/>
          <p:cNvSpPr txBox="1">
            <a:spLocks noGrp="1"/>
          </p:cNvSpPr>
          <p:nvPr>
            <p:ph type="body" idx="2"/>
          </p:nvPr>
        </p:nvSpPr>
        <p:spPr>
          <a:xfrm>
            <a:off x="1103446" y="4221088"/>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chemeClr val="accent1"/>
              </a:buClr>
              <a:buSzPts val="2880"/>
              <a:buFont typeface="Arial"/>
              <a:buChar char="•"/>
              <a:defRPr sz="2400" b="1" i="0" u="none" strike="noStrike" cap="none">
                <a:solidFill>
                  <a:schemeClr val="accent1"/>
                </a:solidFill>
                <a:latin typeface="Calibri"/>
                <a:ea typeface="Calibri"/>
                <a:cs typeface="Calibri"/>
                <a:sym typeface="Calibri"/>
              </a:defRPr>
            </a:lvl1pPr>
            <a:lvl2pPr marL="914400" marR="0" lvl="1" indent="-330200" algn="l" rtl="0">
              <a:spcBef>
                <a:spcPts val="320"/>
              </a:spcBef>
              <a:spcAft>
                <a:spcPts val="0"/>
              </a:spcAft>
              <a:buClr>
                <a:schemeClr val="accent1"/>
              </a:buClr>
              <a:buSzPts val="1600"/>
              <a:buFont typeface="Arial"/>
              <a:buChar char="•"/>
              <a:defRPr sz="1600" b="1" i="0" u="none" strike="noStrike" cap="none">
                <a:solidFill>
                  <a:schemeClr val="accent1"/>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body" idx="4"/>
          </p:nvPr>
        </p:nvSpPr>
        <p:spPr>
          <a:xfrm>
            <a:off x="1849155" y="2924944"/>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body" idx="5"/>
          </p:nvPr>
        </p:nvSpPr>
        <p:spPr>
          <a:xfrm>
            <a:off x="1583499" y="3573016"/>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228600" algn="l" rtl="0">
              <a:spcBef>
                <a:spcPts val="320"/>
              </a:spcBef>
              <a:spcAft>
                <a:spcPts val="0"/>
              </a:spcAft>
              <a:buClr>
                <a:srgbClr val="B2B6B9"/>
              </a:buClr>
              <a:buSzPts val="1600"/>
              <a:buFont typeface="Arial"/>
              <a:buNone/>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1" name="Google Shape;41;p4"/>
          <p:cNvSpPr txBox="1"/>
          <p:nvPr/>
        </p:nvSpPr>
        <p:spPr>
          <a:xfrm>
            <a:off x="624000" y="504000"/>
            <a:ext cx="7680900" cy="4002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FR" sz="2600" b="1">
                <a:solidFill>
                  <a:schemeClr val="accent1"/>
                </a:solidFill>
                <a:latin typeface="Calibri"/>
                <a:ea typeface="Calibri"/>
                <a:cs typeface="Calibri"/>
                <a:sym typeface="Calibri"/>
              </a:rPr>
              <a:t>Sommaire</a:t>
            </a:r>
            <a:endParaRPr sz="2600" b="1">
              <a:solidFill>
                <a:schemeClr val="accen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u partie 1">
  <p:cSld name="Contenu partie 1">
    <p:spTree>
      <p:nvGrpSpPr>
        <p:cNvPr id="1" name="Shape 42"/>
        <p:cNvGrpSpPr/>
        <p:nvPr/>
      </p:nvGrpSpPr>
      <p:grpSpPr>
        <a:xfrm>
          <a:off x="0" y="0"/>
          <a:ext cx="0" cy="0"/>
          <a:chOff x="0" y="0"/>
          <a:chExt cx="0" cy="0"/>
        </a:xfrm>
      </p:grpSpPr>
      <p:sp>
        <p:nvSpPr>
          <p:cNvPr id="43" name="Google Shape;43;p5"/>
          <p:cNvSpPr txBox="1">
            <a:spLocks noGrp="1"/>
          </p:cNvSpPr>
          <p:nvPr>
            <p:ph type="body" idx="1"/>
          </p:nvPr>
        </p:nvSpPr>
        <p:spPr>
          <a:xfrm>
            <a:off x="423763" y="1628800"/>
            <a:ext cx="11337000" cy="46800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14000"/>
              </a:lnSpc>
              <a:spcBef>
                <a:spcPts val="480"/>
              </a:spcBef>
              <a:spcAft>
                <a:spcPts val="0"/>
              </a:spcAft>
              <a:buClr>
                <a:schemeClr val="dk2"/>
              </a:buClr>
              <a:buSzPts val="2400"/>
              <a:buFont typeface="Noto Sans Symbols"/>
              <a:buChar char="▪"/>
              <a:defRPr sz="2400" b="1" i="0" u="none" strike="noStrike" cap="none">
                <a:solidFill>
                  <a:schemeClr val="dk2"/>
                </a:solidFill>
                <a:latin typeface="Calibri"/>
                <a:ea typeface="Calibri"/>
                <a:cs typeface="Calibri"/>
                <a:sym typeface="Calibri"/>
              </a:defRPr>
            </a:lvl1pPr>
            <a:lvl2pPr marL="914400" marR="0" lvl="1" indent="-368300" algn="l" rtl="0">
              <a:lnSpc>
                <a:spcPct val="114000"/>
              </a:lnSpc>
              <a:spcBef>
                <a:spcPts val="440"/>
              </a:spcBef>
              <a:spcAft>
                <a:spcPts val="0"/>
              </a:spcAft>
              <a:buClr>
                <a:schemeClr val="accent1"/>
              </a:buClr>
              <a:buSzPts val="2200"/>
              <a:buFont typeface="Noto Sans Symbols"/>
              <a:buChar char="▪"/>
              <a:defRPr sz="2200" b="0" i="0" u="none" strike="noStrike" cap="none">
                <a:solidFill>
                  <a:schemeClr val="dk1"/>
                </a:solidFill>
                <a:latin typeface="Calibri"/>
                <a:ea typeface="Calibri"/>
                <a:cs typeface="Calibri"/>
                <a:sym typeface="Calibri"/>
              </a:defRPr>
            </a:lvl2pPr>
            <a:lvl3pPr marL="1371600" marR="0" lvl="2" indent="-355600" algn="l" rtl="0">
              <a:lnSpc>
                <a:spcPct val="114000"/>
              </a:lnSpc>
              <a:spcBef>
                <a:spcPts val="400"/>
              </a:spcBef>
              <a:spcAft>
                <a:spcPts val="0"/>
              </a:spcAft>
              <a:buClr>
                <a:schemeClr val="accent1"/>
              </a:buClr>
              <a:buSzPts val="2000"/>
              <a:buFont typeface="Noto Sans Symbols"/>
              <a:buChar char="🢖"/>
              <a:defRPr sz="2000" b="0" i="0" u="none" strike="noStrike" cap="none">
                <a:solidFill>
                  <a:schemeClr val="accent1"/>
                </a:solidFill>
                <a:latin typeface="Calibri"/>
                <a:ea typeface="Calibri"/>
                <a:cs typeface="Calibri"/>
                <a:sym typeface="Calibri"/>
              </a:defRPr>
            </a:lvl3pPr>
            <a:lvl4pPr marL="1828800" marR="0" lvl="3" indent="-342900" algn="l" rtl="0">
              <a:lnSpc>
                <a:spcPct val="114000"/>
              </a:lnSpc>
              <a:spcBef>
                <a:spcPts val="360"/>
              </a:spcBef>
              <a:spcAft>
                <a:spcPts val="0"/>
              </a:spcAft>
              <a:buClr>
                <a:schemeClr val="dk1"/>
              </a:buClr>
              <a:buSzPts val="1800"/>
              <a:buFont typeface="Arial"/>
              <a:buChar char="–"/>
              <a:defRPr sz="1800" b="1" i="0" u="none" strike="noStrike" cap="none">
                <a:solidFill>
                  <a:schemeClr val="dk1"/>
                </a:solidFill>
                <a:latin typeface="Calibri"/>
                <a:ea typeface="Calibri"/>
                <a:cs typeface="Calibri"/>
                <a:sym typeface="Calibri"/>
              </a:defRPr>
            </a:lvl4pPr>
            <a:lvl5pPr marL="2286000" marR="0" lvl="4" indent="-330200" algn="l" rtl="0">
              <a:lnSpc>
                <a:spcPct val="114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4" name="Google Shape;44;p5"/>
          <p:cNvSpPr txBox="1">
            <a:spLocks noGrp="1"/>
          </p:cNvSpPr>
          <p:nvPr>
            <p:ph type="ctrTitle"/>
          </p:nvPr>
        </p:nvSpPr>
        <p:spPr>
          <a:xfrm>
            <a:off x="623392" y="504000"/>
            <a:ext cx="8544900" cy="4002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Clr>
                <a:schemeClr val="accent1"/>
              </a:buClr>
              <a:buSzPts val="2600"/>
              <a:buFont typeface="Calibri"/>
              <a:buNone/>
              <a:defRPr sz="2600" b="1" i="0" u="none" strike="noStrike" cap="none">
                <a:solidFill>
                  <a:schemeClr val="accen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mmaire partie 2">
  <p:cSld name="Sommaire partie 2">
    <p:spTree>
      <p:nvGrpSpPr>
        <p:cNvPr id="1" name="Shape 45"/>
        <p:cNvGrpSpPr/>
        <p:nvPr/>
      </p:nvGrpSpPr>
      <p:grpSpPr>
        <a:xfrm>
          <a:off x="0" y="0"/>
          <a:ext cx="0" cy="0"/>
          <a:chOff x="0" y="0"/>
          <a:chExt cx="0" cy="0"/>
        </a:xfrm>
      </p:grpSpPr>
      <p:pic>
        <p:nvPicPr>
          <p:cNvPr id="46" name="Google Shape;46;p6"/>
          <p:cNvPicPr preferRelativeResize="0"/>
          <p:nvPr/>
        </p:nvPicPr>
        <p:blipFill rotWithShape="1">
          <a:blip r:embed="rId2">
            <a:alphaModFix/>
          </a:blip>
          <a:srcRect/>
          <a:stretch/>
        </p:blipFill>
        <p:spPr>
          <a:xfrm>
            <a:off x="1001" y="1644048"/>
            <a:ext cx="2325185" cy="3945194"/>
          </a:xfrm>
          <a:prstGeom prst="rect">
            <a:avLst/>
          </a:prstGeom>
          <a:noFill/>
          <a:ln>
            <a:noFill/>
          </a:ln>
        </p:spPr>
      </p:pic>
      <p:sp>
        <p:nvSpPr>
          <p:cNvPr id="47" name="Google Shape;47;p6"/>
          <p:cNvSpPr txBox="1">
            <a:spLocks noGrp="1"/>
          </p:cNvSpPr>
          <p:nvPr>
            <p:ph type="body" idx="1"/>
          </p:nvPr>
        </p:nvSpPr>
        <p:spPr>
          <a:xfrm>
            <a:off x="524670" y="4877391"/>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8" name="Google Shape;48;p6"/>
          <p:cNvSpPr txBox="1">
            <a:spLocks noGrp="1"/>
          </p:cNvSpPr>
          <p:nvPr>
            <p:ph type="body" idx="2"/>
          </p:nvPr>
        </p:nvSpPr>
        <p:spPr>
          <a:xfrm>
            <a:off x="1103446" y="4221088"/>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9" name="Google Shape;49;p6"/>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0" name="Google Shape;50;p6"/>
          <p:cNvSpPr txBox="1">
            <a:spLocks noGrp="1"/>
          </p:cNvSpPr>
          <p:nvPr>
            <p:ph type="body" idx="4"/>
          </p:nvPr>
        </p:nvSpPr>
        <p:spPr>
          <a:xfrm>
            <a:off x="1849155" y="2924944"/>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chemeClr val="accent1"/>
              </a:buClr>
              <a:buSzPts val="2880"/>
              <a:buFont typeface="Arial"/>
              <a:buChar char="•"/>
              <a:defRPr sz="2400" b="1" i="0" u="none" strike="noStrike" cap="none">
                <a:solidFill>
                  <a:schemeClr val="accent1"/>
                </a:solidFill>
                <a:latin typeface="Calibri"/>
                <a:ea typeface="Calibri"/>
                <a:cs typeface="Calibri"/>
                <a:sym typeface="Calibri"/>
              </a:defRPr>
            </a:lvl1pPr>
            <a:lvl2pPr marL="914400" marR="0" lvl="1" indent="-330200" algn="l" rtl="0">
              <a:spcBef>
                <a:spcPts val="320"/>
              </a:spcBef>
              <a:spcAft>
                <a:spcPts val="0"/>
              </a:spcAft>
              <a:buClr>
                <a:schemeClr val="accent1"/>
              </a:buClr>
              <a:buSzPts val="1600"/>
              <a:buFont typeface="Arial"/>
              <a:buChar char="•"/>
              <a:defRPr sz="1600" b="1" i="0" u="none" strike="noStrike" cap="none">
                <a:solidFill>
                  <a:schemeClr val="accent1"/>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1" name="Google Shape;51;p6"/>
          <p:cNvSpPr txBox="1">
            <a:spLocks noGrp="1"/>
          </p:cNvSpPr>
          <p:nvPr>
            <p:ph type="body" idx="5"/>
          </p:nvPr>
        </p:nvSpPr>
        <p:spPr>
          <a:xfrm>
            <a:off x="1583499" y="3573016"/>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2" name="Google Shape;52;p6"/>
          <p:cNvSpPr txBox="1"/>
          <p:nvPr/>
        </p:nvSpPr>
        <p:spPr>
          <a:xfrm>
            <a:off x="624000" y="504000"/>
            <a:ext cx="7680900" cy="4002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FR" sz="2600" b="1">
                <a:solidFill>
                  <a:schemeClr val="accent1"/>
                </a:solidFill>
                <a:latin typeface="Calibri"/>
                <a:ea typeface="Calibri"/>
                <a:cs typeface="Calibri"/>
                <a:sym typeface="Calibri"/>
              </a:rPr>
              <a:t>Sommaire</a:t>
            </a:r>
            <a:endParaRPr sz="2600" b="1">
              <a:solidFill>
                <a:schemeClr val="accen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mmaire partie 3">
  <p:cSld name="Sommaire partie 3">
    <p:spTree>
      <p:nvGrpSpPr>
        <p:cNvPr id="1" name="Shape 56"/>
        <p:cNvGrpSpPr/>
        <p:nvPr/>
      </p:nvGrpSpPr>
      <p:grpSpPr>
        <a:xfrm>
          <a:off x="0" y="0"/>
          <a:ext cx="0" cy="0"/>
          <a:chOff x="0" y="0"/>
          <a:chExt cx="0" cy="0"/>
        </a:xfrm>
      </p:grpSpPr>
      <p:pic>
        <p:nvPicPr>
          <p:cNvPr id="57" name="Google Shape;57;p8"/>
          <p:cNvPicPr preferRelativeResize="0"/>
          <p:nvPr/>
        </p:nvPicPr>
        <p:blipFill rotWithShape="1">
          <a:blip r:embed="rId2">
            <a:alphaModFix/>
          </a:blip>
          <a:srcRect/>
          <a:stretch/>
        </p:blipFill>
        <p:spPr>
          <a:xfrm>
            <a:off x="1001" y="1644048"/>
            <a:ext cx="2325185" cy="3945194"/>
          </a:xfrm>
          <a:prstGeom prst="rect">
            <a:avLst/>
          </a:prstGeom>
          <a:noFill/>
          <a:ln>
            <a:noFill/>
          </a:ln>
        </p:spPr>
      </p:pic>
      <p:sp>
        <p:nvSpPr>
          <p:cNvPr id="58" name="Google Shape;58;p8"/>
          <p:cNvSpPr txBox="1">
            <a:spLocks noGrp="1"/>
          </p:cNvSpPr>
          <p:nvPr>
            <p:ph type="body" idx="1"/>
          </p:nvPr>
        </p:nvSpPr>
        <p:spPr>
          <a:xfrm>
            <a:off x="524670" y="4877391"/>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 name="Google Shape;59;p8"/>
          <p:cNvSpPr txBox="1">
            <a:spLocks noGrp="1"/>
          </p:cNvSpPr>
          <p:nvPr>
            <p:ph type="body" idx="2"/>
          </p:nvPr>
        </p:nvSpPr>
        <p:spPr>
          <a:xfrm>
            <a:off x="1103446" y="4221088"/>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0" name="Google Shape;60;p8"/>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Google Shape;61;p8"/>
          <p:cNvSpPr txBox="1">
            <a:spLocks noGrp="1"/>
          </p:cNvSpPr>
          <p:nvPr>
            <p:ph type="body" idx="4"/>
          </p:nvPr>
        </p:nvSpPr>
        <p:spPr>
          <a:xfrm>
            <a:off x="1849155" y="2924944"/>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2" name="Google Shape;62;p8"/>
          <p:cNvSpPr txBox="1">
            <a:spLocks noGrp="1"/>
          </p:cNvSpPr>
          <p:nvPr>
            <p:ph type="body" idx="5"/>
          </p:nvPr>
        </p:nvSpPr>
        <p:spPr>
          <a:xfrm>
            <a:off x="1583499" y="3573016"/>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chemeClr val="accent1"/>
              </a:buClr>
              <a:buSzPts val="2880"/>
              <a:buFont typeface="Arial"/>
              <a:buChar char="•"/>
              <a:defRPr sz="2400" b="1" i="0" u="none" strike="noStrike" cap="none">
                <a:solidFill>
                  <a:schemeClr val="accent1"/>
                </a:solidFill>
                <a:latin typeface="Calibri"/>
                <a:ea typeface="Calibri"/>
                <a:cs typeface="Calibri"/>
                <a:sym typeface="Calibri"/>
              </a:defRPr>
            </a:lvl1pPr>
            <a:lvl2pPr marL="914400" marR="0" lvl="1" indent="-330200" algn="l" rtl="0">
              <a:spcBef>
                <a:spcPts val="320"/>
              </a:spcBef>
              <a:spcAft>
                <a:spcPts val="0"/>
              </a:spcAft>
              <a:buClr>
                <a:schemeClr val="accent1"/>
              </a:buClr>
              <a:buSzPts val="1600"/>
              <a:buFont typeface="Arial"/>
              <a:buChar char="•"/>
              <a:defRPr sz="1600" b="1" i="0" u="none" strike="noStrike" cap="none">
                <a:solidFill>
                  <a:schemeClr val="accent1"/>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3" name="Google Shape;63;p8"/>
          <p:cNvSpPr txBox="1"/>
          <p:nvPr/>
        </p:nvSpPr>
        <p:spPr>
          <a:xfrm>
            <a:off x="624000" y="504000"/>
            <a:ext cx="7680900" cy="4002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FR" sz="2600" b="1">
                <a:solidFill>
                  <a:schemeClr val="accent1"/>
                </a:solidFill>
                <a:latin typeface="Calibri"/>
                <a:ea typeface="Calibri"/>
                <a:cs typeface="Calibri"/>
                <a:sym typeface="Calibri"/>
              </a:rPr>
              <a:t>Sommaire</a:t>
            </a:r>
            <a:endParaRPr sz="2600" b="1">
              <a:solidFill>
                <a:schemeClr val="accen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u partie 4">
  <p:cSld name="Contenu partie 4">
    <p:spTree>
      <p:nvGrpSpPr>
        <p:cNvPr id="1" name="Shape 64"/>
        <p:cNvGrpSpPr/>
        <p:nvPr/>
      </p:nvGrpSpPr>
      <p:grpSpPr>
        <a:xfrm>
          <a:off x="0" y="0"/>
          <a:ext cx="0" cy="0"/>
          <a:chOff x="0" y="0"/>
          <a:chExt cx="0" cy="0"/>
        </a:xfrm>
      </p:grpSpPr>
      <p:sp>
        <p:nvSpPr>
          <p:cNvPr id="65" name="Google Shape;65;p9"/>
          <p:cNvSpPr txBox="1">
            <a:spLocks noGrp="1"/>
          </p:cNvSpPr>
          <p:nvPr>
            <p:ph type="body" idx="1"/>
          </p:nvPr>
        </p:nvSpPr>
        <p:spPr>
          <a:xfrm>
            <a:off x="423763" y="1628800"/>
            <a:ext cx="11337000" cy="46800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14000"/>
              </a:lnSpc>
              <a:spcBef>
                <a:spcPts val="480"/>
              </a:spcBef>
              <a:spcAft>
                <a:spcPts val="0"/>
              </a:spcAft>
              <a:buClr>
                <a:schemeClr val="dk2"/>
              </a:buClr>
              <a:buSzPts val="2400"/>
              <a:buFont typeface="Noto Sans Symbols"/>
              <a:buChar char="▪"/>
              <a:defRPr sz="2400" b="1" i="0" u="none" strike="noStrike" cap="none">
                <a:solidFill>
                  <a:schemeClr val="dk2"/>
                </a:solidFill>
                <a:latin typeface="Calibri"/>
                <a:ea typeface="Calibri"/>
                <a:cs typeface="Calibri"/>
                <a:sym typeface="Calibri"/>
              </a:defRPr>
            </a:lvl1pPr>
            <a:lvl2pPr marL="914400" marR="0" lvl="1" indent="-368300" algn="l" rtl="0">
              <a:lnSpc>
                <a:spcPct val="114000"/>
              </a:lnSpc>
              <a:spcBef>
                <a:spcPts val="440"/>
              </a:spcBef>
              <a:spcAft>
                <a:spcPts val="0"/>
              </a:spcAft>
              <a:buClr>
                <a:schemeClr val="accent1"/>
              </a:buClr>
              <a:buSzPts val="2200"/>
              <a:buFont typeface="Noto Sans Symbols"/>
              <a:buChar char="▪"/>
              <a:defRPr sz="2200" b="0" i="0" u="none" strike="noStrike" cap="none">
                <a:solidFill>
                  <a:schemeClr val="dk1"/>
                </a:solidFill>
                <a:latin typeface="Calibri"/>
                <a:ea typeface="Calibri"/>
                <a:cs typeface="Calibri"/>
                <a:sym typeface="Calibri"/>
              </a:defRPr>
            </a:lvl2pPr>
            <a:lvl3pPr marL="1371600" marR="0" lvl="2" indent="-355600" algn="l" rtl="0">
              <a:lnSpc>
                <a:spcPct val="114000"/>
              </a:lnSpc>
              <a:spcBef>
                <a:spcPts val="400"/>
              </a:spcBef>
              <a:spcAft>
                <a:spcPts val="0"/>
              </a:spcAft>
              <a:buClr>
                <a:schemeClr val="accent1"/>
              </a:buClr>
              <a:buSzPts val="2000"/>
              <a:buFont typeface="Noto Sans Symbols"/>
              <a:buChar char="🢖"/>
              <a:defRPr sz="2000" b="0" i="0" u="none" strike="noStrike" cap="none">
                <a:solidFill>
                  <a:schemeClr val="accent1"/>
                </a:solidFill>
                <a:latin typeface="Calibri"/>
                <a:ea typeface="Calibri"/>
                <a:cs typeface="Calibri"/>
                <a:sym typeface="Calibri"/>
              </a:defRPr>
            </a:lvl3pPr>
            <a:lvl4pPr marL="1828800" marR="0" lvl="3" indent="-342900" algn="l" rtl="0">
              <a:lnSpc>
                <a:spcPct val="114000"/>
              </a:lnSpc>
              <a:spcBef>
                <a:spcPts val="360"/>
              </a:spcBef>
              <a:spcAft>
                <a:spcPts val="0"/>
              </a:spcAft>
              <a:buClr>
                <a:schemeClr val="dk1"/>
              </a:buClr>
              <a:buSzPts val="1800"/>
              <a:buFont typeface="Arial"/>
              <a:buChar char="–"/>
              <a:defRPr sz="1800" b="1" i="0" u="none" strike="noStrike" cap="none">
                <a:solidFill>
                  <a:schemeClr val="dk1"/>
                </a:solidFill>
                <a:latin typeface="Calibri"/>
                <a:ea typeface="Calibri"/>
                <a:cs typeface="Calibri"/>
                <a:sym typeface="Calibri"/>
              </a:defRPr>
            </a:lvl4pPr>
            <a:lvl5pPr marL="2286000" marR="0" lvl="4" indent="-330200" algn="l" rtl="0">
              <a:lnSpc>
                <a:spcPct val="114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6" name="Google Shape;66;p9"/>
          <p:cNvSpPr txBox="1">
            <a:spLocks noGrp="1"/>
          </p:cNvSpPr>
          <p:nvPr>
            <p:ph type="ctrTitle"/>
          </p:nvPr>
        </p:nvSpPr>
        <p:spPr>
          <a:xfrm>
            <a:off x="623392" y="504000"/>
            <a:ext cx="8544900" cy="4002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Clr>
                <a:schemeClr val="accent1"/>
              </a:buClr>
              <a:buSzPts val="2600"/>
              <a:buFont typeface="Calibri"/>
              <a:buNone/>
              <a:defRPr sz="2600" b="1" i="0" u="none" strike="noStrike" cap="none">
                <a:solidFill>
                  <a:schemeClr val="accen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ommaire partie 4">
  <p:cSld name="Sommaire partie 4">
    <p:spTree>
      <p:nvGrpSpPr>
        <p:cNvPr id="1" name="Shape 67"/>
        <p:cNvGrpSpPr/>
        <p:nvPr/>
      </p:nvGrpSpPr>
      <p:grpSpPr>
        <a:xfrm>
          <a:off x="0" y="0"/>
          <a:ext cx="0" cy="0"/>
          <a:chOff x="0" y="0"/>
          <a:chExt cx="0" cy="0"/>
        </a:xfrm>
      </p:grpSpPr>
      <p:pic>
        <p:nvPicPr>
          <p:cNvPr id="68" name="Google Shape;68;p10"/>
          <p:cNvPicPr preferRelativeResize="0"/>
          <p:nvPr/>
        </p:nvPicPr>
        <p:blipFill rotWithShape="1">
          <a:blip r:embed="rId2">
            <a:alphaModFix/>
          </a:blip>
          <a:srcRect/>
          <a:stretch/>
        </p:blipFill>
        <p:spPr>
          <a:xfrm>
            <a:off x="1001" y="1644048"/>
            <a:ext cx="2325185" cy="3945194"/>
          </a:xfrm>
          <a:prstGeom prst="rect">
            <a:avLst/>
          </a:prstGeom>
          <a:noFill/>
          <a:ln>
            <a:noFill/>
          </a:ln>
        </p:spPr>
      </p:pic>
      <p:sp>
        <p:nvSpPr>
          <p:cNvPr id="69" name="Google Shape;69;p10"/>
          <p:cNvSpPr txBox="1">
            <a:spLocks noGrp="1"/>
          </p:cNvSpPr>
          <p:nvPr>
            <p:ph type="body" idx="1"/>
          </p:nvPr>
        </p:nvSpPr>
        <p:spPr>
          <a:xfrm>
            <a:off x="524670" y="4877391"/>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body" idx="2"/>
          </p:nvPr>
        </p:nvSpPr>
        <p:spPr>
          <a:xfrm>
            <a:off x="1103446" y="4221088"/>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chemeClr val="dk2"/>
              </a:buClr>
              <a:buSzPts val="2880"/>
              <a:buFont typeface="Arial"/>
              <a:buChar char="•"/>
              <a:defRPr sz="2400" b="1" i="0" u="none" strike="noStrike" cap="none">
                <a:solidFill>
                  <a:schemeClr val="dk2"/>
                </a:solidFill>
                <a:latin typeface="Calibri"/>
                <a:ea typeface="Calibri"/>
                <a:cs typeface="Calibri"/>
                <a:sym typeface="Calibri"/>
              </a:defRPr>
            </a:lvl1pPr>
            <a:lvl2pPr marL="914400" marR="0" lvl="1" indent="-330200" algn="l" rtl="0">
              <a:spcBef>
                <a:spcPts val="320"/>
              </a:spcBef>
              <a:spcAft>
                <a:spcPts val="0"/>
              </a:spcAft>
              <a:buClr>
                <a:schemeClr val="accent1"/>
              </a:buClr>
              <a:buSzPts val="1600"/>
              <a:buFont typeface="Arial"/>
              <a:buChar char="•"/>
              <a:defRPr sz="1600" b="1" i="0" u="none" strike="noStrike" cap="none">
                <a:solidFill>
                  <a:schemeClr val="accent1"/>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1" name="Google Shape;71;p10"/>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body" idx="4"/>
          </p:nvPr>
        </p:nvSpPr>
        <p:spPr>
          <a:xfrm>
            <a:off x="1849155" y="2924944"/>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3" name="Google Shape;73;p10"/>
          <p:cNvSpPr txBox="1">
            <a:spLocks noGrp="1"/>
          </p:cNvSpPr>
          <p:nvPr>
            <p:ph type="body" idx="5"/>
          </p:nvPr>
        </p:nvSpPr>
        <p:spPr>
          <a:xfrm>
            <a:off x="1583499" y="3573016"/>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4" name="Google Shape;74;p10"/>
          <p:cNvSpPr txBox="1"/>
          <p:nvPr/>
        </p:nvSpPr>
        <p:spPr>
          <a:xfrm>
            <a:off x="624000" y="504000"/>
            <a:ext cx="7680900" cy="4002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FR" sz="2600" b="1">
                <a:solidFill>
                  <a:schemeClr val="accent1"/>
                </a:solidFill>
                <a:latin typeface="Calibri"/>
                <a:ea typeface="Calibri"/>
                <a:cs typeface="Calibri"/>
                <a:sym typeface="Calibri"/>
              </a:rPr>
              <a:t>Sommaire</a:t>
            </a:r>
            <a:endParaRPr sz="2600" b="1">
              <a:solidFill>
                <a:schemeClr val="accent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ommaire partie 5">
  <p:cSld name="Sommaire partie 5">
    <p:spTree>
      <p:nvGrpSpPr>
        <p:cNvPr id="1" name="Shape 78"/>
        <p:cNvGrpSpPr/>
        <p:nvPr/>
      </p:nvGrpSpPr>
      <p:grpSpPr>
        <a:xfrm>
          <a:off x="0" y="0"/>
          <a:ext cx="0" cy="0"/>
          <a:chOff x="0" y="0"/>
          <a:chExt cx="0" cy="0"/>
        </a:xfrm>
      </p:grpSpPr>
      <p:pic>
        <p:nvPicPr>
          <p:cNvPr id="79" name="Google Shape;79;p12"/>
          <p:cNvPicPr preferRelativeResize="0"/>
          <p:nvPr/>
        </p:nvPicPr>
        <p:blipFill rotWithShape="1">
          <a:blip r:embed="rId2">
            <a:alphaModFix/>
          </a:blip>
          <a:srcRect/>
          <a:stretch/>
        </p:blipFill>
        <p:spPr>
          <a:xfrm>
            <a:off x="1001" y="1644048"/>
            <a:ext cx="2325185" cy="3945194"/>
          </a:xfrm>
          <a:prstGeom prst="rect">
            <a:avLst/>
          </a:prstGeom>
          <a:noFill/>
          <a:ln>
            <a:noFill/>
          </a:ln>
        </p:spPr>
      </p:pic>
      <p:sp>
        <p:nvSpPr>
          <p:cNvPr id="80" name="Google Shape;80;p12"/>
          <p:cNvSpPr txBox="1">
            <a:spLocks noGrp="1"/>
          </p:cNvSpPr>
          <p:nvPr>
            <p:ph type="body" idx="1"/>
          </p:nvPr>
        </p:nvSpPr>
        <p:spPr>
          <a:xfrm>
            <a:off x="524670" y="4877391"/>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chemeClr val="accent1"/>
              </a:buClr>
              <a:buSzPts val="2880"/>
              <a:buFont typeface="Arial"/>
              <a:buChar char="•"/>
              <a:defRPr sz="2400" b="1" i="0" u="none" strike="noStrike" cap="none">
                <a:solidFill>
                  <a:schemeClr val="accent1"/>
                </a:solidFill>
                <a:latin typeface="Calibri"/>
                <a:ea typeface="Calibri"/>
                <a:cs typeface="Calibri"/>
                <a:sym typeface="Calibri"/>
              </a:defRPr>
            </a:lvl1pPr>
            <a:lvl2pPr marL="914400" marR="0" lvl="1" indent="-330200" algn="l" rtl="0">
              <a:spcBef>
                <a:spcPts val="320"/>
              </a:spcBef>
              <a:spcAft>
                <a:spcPts val="0"/>
              </a:spcAft>
              <a:buClr>
                <a:schemeClr val="accent1"/>
              </a:buClr>
              <a:buSzPts val="1600"/>
              <a:buFont typeface="Arial"/>
              <a:buChar char="•"/>
              <a:defRPr sz="1600" b="1" i="0" u="none" strike="noStrike" cap="none">
                <a:solidFill>
                  <a:schemeClr val="accent1"/>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body" idx="2"/>
          </p:nvPr>
        </p:nvSpPr>
        <p:spPr>
          <a:xfrm>
            <a:off x="1103446" y="4221088"/>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3" name="Google Shape;83;p12"/>
          <p:cNvSpPr txBox="1">
            <a:spLocks noGrp="1"/>
          </p:cNvSpPr>
          <p:nvPr>
            <p:ph type="body" idx="4"/>
          </p:nvPr>
        </p:nvSpPr>
        <p:spPr>
          <a:xfrm>
            <a:off x="1849155" y="2924944"/>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body" idx="5"/>
          </p:nvPr>
        </p:nvSpPr>
        <p:spPr>
          <a:xfrm>
            <a:off x="1583499" y="3573016"/>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5" name="Google Shape;85;p12"/>
          <p:cNvSpPr txBox="1"/>
          <p:nvPr/>
        </p:nvSpPr>
        <p:spPr>
          <a:xfrm>
            <a:off x="624000" y="504000"/>
            <a:ext cx="7680900" cy="4002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FR" sz="2600" b="1">
                <a:solidFill>
                  <a:schemeClr val="accent1"/>
                </a:solidFill>
                <a:latin typeface="Calibri"/>
                <a:ea typeface="Calibri"/>
                <a:cs typeface="Calibri"/>
                <a:sym typeface="Calibri"/>
              </a:rPr>
              <a:t>Sommaire</a:t>
            </a:r>
            <a:endParaRPr sz="2600" b="1">
              <a:solidFill>
                <a:schemeClr val="accen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6503472"/>
            <a:ext cx="12192000" cy="369300"/>
          </a:xfrm>
          <a:prstGeom prst="rect">
            <a:avLst/>
          </a:prstGeom>
          <a:solidFill>
            <a:srgbClr val="005AA2"/>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1" name="Google Shape;11;p1"/>
          <p:cNvCxnSpPr/>
          <p:nvPr/>
        </p:nvCxnSpPr>
        <p:spPr>
          <a:xfrm>
            <a:off x="11223893" y="6503473"/>
            <a:ext cx="0" cy="354300"/>
          </a:xfrm>
          <a:prstGeom prst="straightConnector1">
            <a:avLst/>
          </a:prstGeom>
          <a:noFill/>
          <a:ln w="12700" cap="flat" cmpd="sng">
            <a:solidFill>
              <a:schemeClr val="lt1"/>
            </a:solidFill>
            <a:prstDash val="solid"/>
            <a:round/>
            <a:headEnd type="none" w="sm" len="sm"/>
            <a:tailEnd type="none" w="sm" len="sm"/>
          </a:ln>
        </p:spPr>
      </p:cxnSp>
      <p:sp>
        <p:nvSpPr>
          <p:cNvPr id="12" name="Google Shape;12;p1"/>
          <p:cNvSpPr/>
          <p:nvPr/>
        </p:nvSpPr>
        <p:spPr>
          <a:xfrm>
            <a:off x="11263221" y="6612741"/>
            <a:ext cx="864000" cy="1539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fr-FR" sz="800" b="0" i="0" u="none" strike="noStrike" cap="none">
                <a:solidFill>
                  <a:schemeClr val="lt1"/>
                </a:solidFill>
                <a:latin typeface="Calibri"/>
                <a:ea typeface="Calibri"/>
                <a:cs typeface="Calibri"/>
                <a:sym typeface="Calibri"/>
              </a:rPr>
              <a:t>  </a:t>
            </a:r>
            <a:r>
              <a:rPr lang="fr-FR" sz="1000" b="0" i="0" u="none" strike="noStrike" cap="none">
                <a:solidFill>
                  <a:schemeClr val="lt1"/>
                </a:solidFill>
                <a:latin typeface="Calibri"/>
                <a:ea typeface="Calibri"/>
                <a:cs typeface="Calibri"/>
                <a:sym typeface="Calibri"/>
              </a:rPr>
              <a:t>Page </a:t>
            </a:r>
            <a:fld id="{00000000-1234-1234-1234-123412341234}" type="slidenum">
              <a:rPr lang="fr-FR" sz="900" b="0" i="0" u="none" strike="noStrike" cap="none">
                <a:solidFill>
                  <a:schemeClr val="lt1"/>
                </a:solidFill>
                <a:latin typeface="Calibri"/>
                <a:ea typeface="Calibri"/>
                <a:cs typeface="Calibri"/>
                <a:sym typeface="Calibri"/>
              </a:rPr>
              <a:t>‹N°›</a:t>
            </a:fld>
            <a:endParaRPr sz="800" b="0" i="0" u="none" strike="noStrike" cap="none">
              <a:solidFill>
                <a:schemeClr val="lt1"/>
              </a:solidFill>
              <a:latin typeface="Calibri"/>
              <a:ea typeface="Calibri"/>
              <a:cs typeface="Calibri"/>
              <a:sym typeface="Calibri"/>
            </a:endParaRPr>
          </a:p>
        </p:txBody>
      </p:sp>
      <p:pic>
        <p:nvPicPr>
          <p:cNvPr id="13" name="Google Shape;13;p1"/>
          <p:cNvPicPr preferRelativeResize="0"/>
          <p:nvPr/>
        </p:nvPicPr>
        <p:blipFill rotWithShape="1">
          <a:blip r:embed="rId19">
            <a:alphaModFix/>
          </a:blip>
          <a:srcRect/>
          <a:stretch/>
        </p:blipFill>
        <p:spPr>
          <a:xfrm>
            <a:off x="0" y="355140"/>
            <a:ext cx="12191999" cy="1089522"/>
          </a:xfrm>
          <a:prstGeom prst="rect">
            <a:avLst/>
          </a:prstGeom>
          <a:noFill/>
          <a:ln>
            <a:noFill/>
          </a:ln>
        </p:spPr>
      </p:pic>
      <p:grpSp>
        <p:nvGrpSpPr>
          <p:cNvPr id="14" name="Google Shape;14;p1"/>
          <p:cNvGrpSpPr/>
          <p:nvPr/>
        </p:nvGrpSpPr>
        <p:grpSpPr>
          <a:xfrm>
            <a:off x="0" y="310534"/>
            <a:ext cx="12193658" cy="0"/>
            <a:chOff x="0" y="310534"/>
            <a:chExt cx="9145472" cy="0"/>
          </a:xfrm>
        </p:grpSpPr>
        <p:cxnSp>
          <p:nvCxnSpPr>
            <p:cNvPr id="15" name="Google Shape;15;p1"/>
            <p:cNvCxnSpPr/>
            <p:nvPr/>
          </p:nvCxnSpPr>
          <p:spPr>
            <a:xfrm>
              <a:off x="1828868" y="310534"/>
              <a:ext cx="1830000" cy="0"/>
            </a:xfrm>
            <a:prstGeom prst="straightConnector1">
              <a:avLst/>
            </a:prstGeom>
            <a:noFill/>
            <a:ln w="88900" cap="flat" cmpd="sng">
              <a:solidFill>
                <a:srgbClr val="8D3589"/>
              </a:solidFill>
              <a:prstDash val="solid"/>
              <a:round/>
              <a:headEnd type="none" w="sm" len="sm"/>
              <a:tailEnd type="none" w="sm" len="sm"/>
            </a:ln>
          </p:spPr>
        </p:cxnSp>
        <p:cxnSp>
          <p:nvCxnSpPr>
            <p:cNvPr id="16" name="Google Shape;16;p1"/>
            <p:cNvCxnSpPr/>
            <p:nvPr/>
          </p:nvCxnSpPr>
          <p:spPr>
            <a:xfrm>
              <a:off x="7315472" y="310534"/>
              <a:ext cx="1830000" cy="0"/>
            </a:xfrm>
            <a:prstGeom prst="straightConnector1">
              <a:avLst/>
            </a:prstGeom>
            <a:noFill/>
            <a:ln w="88900" cap="flat" cmpd="sng">
              <a:solidFill>
                <a:srgbClr val="D64B13"/>
              </a:solidFill>
              <a:prstDash val="solid"/>
              <a:round/>
              <a:headEnd type="none" w="sm" len="sm"/>
              <a:tailEnd type="none" w="sm" len="sm"/>
            </a:ln>
          </p:spPr>
        </p:cxnSp>
        <p:cxnSp>
          <p:nvCxnSpPr>
            <p:cNvPr id="17" name="Google Shape;17;p1"/>
            <p:cNvCxnSpPr/>
            <p:nvPr/>
          </p:nvCxnSpPr>
          <p:spPr>
            <a:xfrm>
              <a:off x="3657736" y="310534"/>
              <a:ext cx="1830000" cy="0"/>
            </a:xfrm>
            <a:prstGeom prst="straightConnector1">
              <a:avLst/>
            </a:prstGeom>
            <a:noFill/>
            <a:ln w="88900" cap="flat" cmpd="sng">
              <a:solidFill>
                <a:srgbClr val="B2BE3A"/>
              </a:solidFill>
              <a:prstDash val="solid"/>
              <a:round/>
              <a:headEnd type="none" w="sm" len="sm"/>
              <a:tailEnd type="none" w="sm" len="sm"/>
            </a:ln>
          </p:spPr>
        </p:cxnSp>
        <p:cxnSp>
          <p:nvCxnSpPr>
            <p:cNvPr id="18" name="Google Shape;18;p1"/>
            <p:cNvCxnSpPr/>
            <p:nvPr/>
          </p:nvCxnSpPr>
          <p:spPr>
            <a:xfrm>
              <a:off x="5486604" y="310534"/>
              <a:ext cx="1830000" cy="0"/>
            </a:xfrm>
            <a:prstGeom prst="straightConnector1">
              <a:avLst/>
            </a:prstGeom>
            <a:noFill/>
            <a:ln w="88900" cap="flat" cmpd="sng">
              <a:solidFill>
                <a:srgbClr val="80888C"/>
              </a:solidFill>
              <a:prstDash val="solid"/>
              <a:round/>
              <a:headEnd type="none" w="sm" len="sm"/>
              <a:tailEnd type="none" w="sm" len="sm"/>
            </a:ln>
          </p:spPr>
        </p:cxnSp>
        <p:cxnSp>
          <p:nvCxnSpPr>
            <p:cNvPr id="19" name="Google Shape;19;p1"/>
            <p:cNvCxnSpPr/>
            <p:nvPr/>
          </p:nvCxnSpPr>
          <p:spPr>
            <a:xfrm>
              <a:off x="0" y="310534"/>
              <a:ext cx="1830000" cy="0"/>
            </a:xfrm>
            <a:prstGeom prst="straightConnector1">
              <a:avLst/>
            </a:prstGeom>
            <a:noFill/>
            <a:ln w="88900" cap="flat" cmpd="sng">
              <a:solidFill>
                <a:srgbClr val="88B4DC"/>
              </a:solidFill>
              <a:prstDash val="solid"/>
              <a:round/>
              <a:headEnd type="none" w="sm" len="sm"/>
              <a:tailEnd type="none" w="sm" len="sm"/>
            </a:ln>
          </p:spPr>
        </p:cxn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8" r:id="rId9"/>
    <p:sldLayoutId id="2147483659" r:id="rId10"/>
    <p:sldLayoutId id="2147483661" r:id="rId11"/>
    <p:sldLayoutId id="2147483662" r:id="rId12"/>
    <p:sldLayoutId id="2147483663" r:id="rId13"/>
    <p:sldLayoutId id="2147483664" r:id="rId14"/>
    <p:sldLayoutId id="2147483665" r:id="rId15"/>
    <p:sldLayoutId id="2147483666" r:id="rId16"/>
    <p:sldLayoutId id="2147483669"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png"/><Relationship Id="rId7" Type="http://schemas.openxmlformats.org/officeDocument/2006/relationships/image" Target="../media/image18.jpe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4" name="Rectangle 3"/>
          <p:cNvSpPr/>
          <p:nvPr/>
        </p:nvSpPr>
        <p:spPr>
          <a:xfrm>
            <a:off x="0" y="356039"/>
            <a:ext cx="12192000" cy="1091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a typeface="Open Sans Light" panose="020B0306030504020204" pitchFamily="34" charset="0"/>
              <a:cs typeface="Open Sans Light" panose="020B0306030504020204" pitchFamily="34" charset="0"/>
            </a:endParaRPr>
          </a:p>
          <a:p>
            <a:pPr algn="ctr"/>
            <a:r>
              <a:rPr lang="fr-FR" sz="1600" kern="1200" dirty="0">
                <a:solidFill>
                  <a:schemeClr val="tx1"/>
                </a:solidFill>
                <a:latin typeface="Century Gothic" panose="020B0502020202020204" pitchFamily="34" charset="0"/>
                <a:ea typeface="Open Sans Light" panose="020B0306030504020204" pitchFamily="34" charset="0"/>
                <a:cs typeface="Open Sans Light" panose="020B0306030504020204" pitchFamily="34" charset="0"/>
              </a:rPr>
              <a:t>ROYAUME DU MAROC</a:t>
            </a:r>
          </a:p>
          <a:p>
            <a:pPr algn="ctr"/>
            <a:r>
              <a:rPr lang="fr-FR" sz="1600" kern="1200" dirty="0">
                <a:solidFill>
                  <a:schemeClr val="tx1"/>
                </a:solidFill>
                <a:latin typeface="Century Gothic" panose="020B0502020202020204" pitchFamily="34" charset="0"/>
                <a:ea typeface="Open Sans Light" panose="020B0306030504020204" pitchFamily="34" charset="0"/>
                <a:cs typeface="Open Sans Light" panose="020B0306030504020204" pitchFamily="34" charset="0"/>
              </a:rPr>
              <a:t>UNIVERSITÉ HASSAN II</a:t>
            </a:r>
          </a:p>
          <a:p>
            <a:pPr algn="ctr"/>
            <a:r>
              <a:rPr lang="fr-FR" sz="1600" kern="1200" dirty="0">
                <a:solidFill>
                  <a:schemeClr val="tx1"/>
                </a:solidFill>
                <a:latin typeface="Century Gothic" panose="020B0502020202020204" pitchFamily="34" charset="0"/>
                <a:ea typeface="Open Sans Light" panose="020B0306030504020204" pitchFamily="34" charset="0"/>
                <a:cs typeface="Open Sans Light" panose="020B0306030504020204" pitchFamily="34" charset="0"/>
              </a:rPr>
              <a:t>École Supérieure de Technologie</a:t>
            </a:r>
          </a:p>
          <a:p>
            <a:pPr algn="ctr"/>
            <a:r>
              <a:rPr lang="fr-FR" sz="1600" b="1" kern="1200" dirty="0">
                <a:solidFill>
                  <a:schemeClr val="tx1"/>
                </a:solidFill>
                <a:latin typeface="Century Gothic" panose="020B0502020202020204" pitchFamily="34" charset="0"/>
                <a:ea typeface="Open Sans Light" panose="020B0306030504020204" pitchFamily="34" charset="0"/>
                <a:cs typeface="Open Sans Light" panose="020B0306030504020204" pitchFamily="34" charset="0"/>
              </a:rPr>
              <a:t>Département Génie Informatique</a:t>
            </a:r>
          </a:p>
          <a:p>
            <a:pPr algn="ctr"/>
            <a:endParaRPr lang="en-GB" dirty="0"/>
          </a:p>
        </p:txBody>
      </p:sp>
      <p:pic>
        <p:nvPicPr>
          <p:cNvPr id="1030" name="Picture 6" descr="EST Casablanca : Formation, métiers, lauréats ... I Guide-metiers.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2160" y="305941"/>
            <a:ext cx="2047417" cy="1535563"/>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31;p25">
            <a:extLst>
              <a:ext uri="{FF2B5EF4-FFF2-40B4-BE49-F238E27FC236}">
                <a16:creationId xmlns:a16="http://schemas.microsoft.com/office/drawing/2014/main" id="{A2E4A24A-416E-4ED9-91AC-BBC52712AF6F}"/>
              </a:ext>
            </a:extLst>
          </p:cNvPr>
          <p:cNvSpPr/>
          <p:nvPr/>
        </p:nvSpPr>
        <p:spPr>
          <a:xfrm>
            <a:off x="3054114" y="1457986"/>
            <a:ext cx="5760000" cy="14400"/>
          </a:xfrm>
          <a:prstGeom prst="rect">
            <a:avLst/>
          </a:prstGeom>
          <a:solidFill>
            <a:schemeClr val="dk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7" name="Google Shape;132;p25">
            <a:extLst>
              <a:ext uri="{FF2B5EF4-FFF2-40B4-BE49-F238E27FC236}">
                <a16:creationId xmlns:a16="http://schemas.microsoft.com/office/drawing/2014/main" id="{56869315-447D-49C3-9716-F2E10BB4877E}"/>
              </a:ext>
            </a:extLst>
          </p:cNvPr>
          <p:cNvSpPr/>
          <p:nvPr/>
        </p:nvSpPr>
        <p:spPr>
          <a:xfrm>
            <a:off x="3155950" y="2736086"/>
            <a:ext cx="6057899" cy="2086143"/>
          </a:xfrm>
          <a:prstGeom prst="rect">
            <a:avLst/>
          </a:prstGeom>
          <a:noFill/>
          <a:ln>
            <a:noFill/>
          </a:ln>
        </p:spPr>
        <p:txBody>
          <a:bodyPr spcFirstLastPara="1" wrap="square" lIns="121900" tIns="60933" rIns="121900" bIns="60933" anchor="ctr" anchorCtr="0">
            <a:noAutofit/>
          </a:bodyPr>
          <a:lstStyle/>
          <a:p>
            <a:pPr algn="ctr"/>
            <a:r>
              <a:rPr lang="fr-FR" sz="2667" dirty="0">
                <a:solidFill>
                  <a:srgbClr val="595959"/>
                </a:solidFill>
                <a:latin typeface="Garamond"/>
              </a:rPr>
              <a:t>Mise en place d’un système de supervision à base des solutions CI/CD en mode DevOps</a:t>
            </a:r>
            <a:endParaRPr lang="fr-FR" sz="2667" dirty="0">
              <a:solidFill>
                <a:srgbClr val="595959"/>
              </a:solidFill>
              <a:latin typeface="Garamond"/>
              <a:sym typeface="Garamond"/>
            </a:endParaRPr>
          </a:p>
        </p:txBody>
      </p:sp>
      <p:sp>
        <p:nvSpPr>
          <p:cNvPr id="8" name="Google Shape;139;p25">
            <a:extLst>
              <a:ext uri="{FF2B5EF4-FFF2-40B4-BE49-F238E27FC236}">
                <a16:creationId xmlns:a16="http://schemas.microsoft.com/office/drawing/2014/main" id="{2518D9E7-0D8C-489B-B9CD-7AD075F28499}"/>
              </a:ext>
            </a:extLst>
          </p:cNvPr>
          <p:cNvSpPr/>
          <p:nvPr/>
        </p:nvSpPr>
        <p:spPr>
          <a:xfrm rot="5400000">
            <a:off x="2873338" y="3143202"/>
            <a:ext cx="624000" cy="384000"/>
          </a:xfrm>
          <a:prstGeom prst="corner">
            <a:avLst>
              <a:gd name="adj1" fmla="val 26912"/>
              <a:gd name="adj2" fmla="val 26912"/>
            </a:avLst>
          </a:prstGeom>
          <a:gradFill>
            <a:gsLst>
              <a:gs pos="0">
                <a:srgbClr val="94B7F6"/>
              </a:gs>
              <a:gs pos="50000">
                <a:srgbClr val="BED1F7"/>
              </a:gs>
              <a:gs pos="100000">
                <a:srgbClr val="DEE8FB"/>
              </a:gs>
            </a:gsLst>
            <a:path path="circle">
              <a:fillToRect r="100000" b="100000"/>
            </a:path>
            <a:tileRect l="-100000" t="-100000"/>
          </a:gra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9" name="Google Shape;140;p25">
            <a:extLst>
              <a:ext uri="{FF2B5EF4-FFF2-40B4-BE49-F238E27FC236}">
                <a16:creationId xmlns:a16="http://schemas.microsoft.com/office/drawing/2014/main" id="{DFD5422D-EA5B-4134-9E0D-DA22AC47FC2B}"/>
              </a:ext>
            </a:extLst>
          </p:cNvPr>
          <p:cNvSpPr/>
          <p:nvPr/>
        </p:nvSpPr>
        <p:spPr>
          <a:xfrm rot="-5400000">
            <a:off x="8751263" y="3954172"/>
            <a:ext cx="624000" cy="384000"/>
          </a:xfrm>
          <a:prstGeom prst="corner">
            <a:avLst>
              <a:gd name="adj1" fmla="val 26912"/>
              <a:gd name="adj2" fmla="val 26912"/>
            </a:avLst>
          </a:prstGeom>
          <a:gradFill>
            <a:gsLst>
              <a:gs pos="0">
                <a:srgbClr val="94B7F6"/>
              </a:gs>
              <a:gs pos="50000">
                <a:srgbClr val="BED1F7"/>
              </a:gs>
              <a:gs pos="100000">
                <a:srgbClr val="DEE8FB"/>
              </a:gs>
            </a:gsLst>
            <a:path path="circle">
              <a:fillToRect r="100000" b="100000"/>
            </a:path>
            <a:tileRect l="-100000" t="-100000"/>
          </a:gra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2" name="Google Shape;141;p25">
            <a:extLst>
              <a:ext uri="{FF2B5EF4-FFF2-40B4-BE49-F238E27FC236}">
                <a16:creationId xmlns:a16="http://schemas.microsoft.com/office/drawing/2014/main" id="{7AC6B1B3-C224-4E44-AA91-D22E6C0B9627}"/>
              </a:ext>
            </a:extLst>
          </p:cNvPr>
          <p:cNvSpPr txBox="1"/>
          <p:nvPr/>
        </p:nvSpPr>
        <p:spPr>
          <a:xfrm>
            <a:off x="2351600" y="1717279"/>
            <a:ext cx="7488800" cy="800293"/>
          </a:xfrm>
          <a:prstGeom prst="rect">
            <a:avLst/>
          </a:prstGeom>
          <a:noFill/>
          <a:ln>
            <a:noFill/>
          </a:ln>
        </p:spPr>
        <p:txBody>
          <a:bodyPr spcFirstLastPara="1" wrap="square" lIns="121900" tIns="60933" rIns="121900" bIns="60933" anchor="t" anchorCtr="0">
            <a:spAutoFit/>
          </a:bodyPr>
          <a:lstStyle/>
          <a:p>
            <a:pPr algn="ctr"/>
            <a:r>
              <a:rPr lang="fr" sz="1600" dirty="0">
                <a:solidFill>
                  <a:schemeClr val="dk1"/>
                </a:solidFill>
                <a:latin typeface="Calibri"/>
                <a:ea typeface="Calibri"/>
                <a:cs typeface="Calibri"/>
                <a:sym typeface="Calibri"/>
              </a:rPr>
              <a:t>Projet de fin d’études pour l’obtention de la Licence Professionnelle en:</a:t>
            </a:r>
            <a:endParaRPr sz="1867" dirty="0"/>
          </a:p>
          <a:p>
            <a:pPr algn="ctr">
              <a:lnSpc>
                <a:spcPct val="150000"/>
              </a:lnSpc>
            </a:pPr>
            <a:r>
              <a:rPr lang="fr" sz="1867" b="1" dirty="0">
                <a:solidFill>
                  <a:schemeClr val="dk1"/>
                </a:solidFill>
                <a:latin typeface="Calibri"/>
                <a:ea typeface="Calibri"/>
                <a:cs typeface="Calibri"/>
                <a:sym typeface="Calibri"/>
              </a:rPr>
              <a:t>Administration Système, Réseaux et Cybersécurité</a:t>
            </a:r>
            <a:endParaRPr sz="1867" b="1" dirty="0">
              <a:solidFill>
                <a:schemeClr val="dk1"/>
              </a:solidFill>
              <a:latin typeface="Calibri"/>
              <a:ea typeface="Calibri"/>
              <a:cs typeface="Calibri"/>
              <a:sym typeface="Calibri"/>
            </a:endParaRPr>
          </a:p>
        </p:txBody>
      </p:sp>
      <p:sp>
        <p:nvSpPr>
          <p:cNvPr id="13" name="Google Shape;143;p25">
            <a:extLst>
              <a:ext uri="{FF2B5EF4-FFF2-40B4-BE49-F238E27FC236}">
                <a16:creationId xmlns:a16="http://schemas.microsoft.com/office/drawing/2014/main" id="{5B16DAD3-70FF-4D7D-BBC0-DE7A766E0107}"/>
              </a:ext>
            </a:extLst>
          </p:cNvPr>
          <p:cNvSpPr txBox="1"/>
          <p:nvPr/>
        </p:nvSpPr>
        <p:spPr>
          <a:xfrm>
            <a:off x="322533" y="4146172"/>
            <a:ext cx="2833200" cy="861720"/>
          </a:xfrm>
          <a:prstGeom prst="rect">
            <a:avLst/>
          </a:prstGeom>
          <a:noFill/>
          <a:ln>
            <a:noFill/>
          </a:ln>
        </p:spPr>
        <p:txBody>
          <a:bodyPr spcFirstLastPara="1" wrap="square" lIns="121900" tIns="60933" rIns="121900" bIns="60933" anchor="t" anchorCtr="0">
            <a:spAutoFit/>
          </a:bodyPr>
          <a:lstStyle/>
          <a:p>
            <a:r>
              <a:rPr lang="fr" sz="1600" dirty="0">
                <a:solidFill>
                  <a:schemeClr val="dk1"/>
                </a:solidFill>
                <a:latin typeface="Calibri"/>
                <a:ea typeface="Calibri"/>
                <a:cs typeface="Calibri"/>
                <a:sym typeface="Calibri"/>
              </a:rPr>
              <a:t>Encadré par:</a:t>
            </a:r>
            <a:endParaRPr sz="1067" dirty="0">
              <a:solidFill>
                <a:schemeClr val="dk1"/>
              </a:solidFill>
              <a:latin typeface="Calibri"/>
              <a:ea typeface="Calibri"/>
              <a:cs typeface="Calibri"/>
              <a:sym typeface="Calibri"/>
            </a:endParaRPr>
          </a:p>
          <a:p>
            <a:r>
              <a:rPr lang="fr" sz="1600" b="1" dirty="0">
                <a:solidFill>
                  <a:schemeClr val="dk1"/>
                </a:solidFill>
                <a:latin typeface="Calibri"/>
                <a:ea typeface="Calibri"/>
                <a:cs typeface="Calibri"/>
                <a:sym typeface="Calibri"/>
              </a:rPr>
              <a:t>Encadrant académique:</a:t>
            </a:r>
            <a:endParaRPr sz="1600" dirty="0">
              <a:solidFill>
                <a:schemeClr val="dk1"/>
              </a:solidFill>
              <a:latin typeface="Calibri"/>
              <a:ea typeface="Calibri"/>
              <a:cs typeface="Calibri"/>
              <a:sym typeface="Calibri"/>
            </a:endParaRPr>
          </a:p>
          <a:p>
            <a:r>
              <a:rPr lang="fr" sz="1600" dirty="0">
                <a:solidFill>
                  <a:schemeClr val="dk1"/>
                </a:solidFill>
                <a:latin typeface="Calibri"/>
                <a:ea typeface="Calibri"/>
                <a:cs typeface="Calibri"/>
                <a:sym typeface="Calibri"/>
              </a:rPr>
              <a:t>M. BOURAGBA Khalid</a:t>
            </a:r>
            <a:endParaRPr sz="1867" dirty="0"/>
          </a:p>
        </p:txBody>
      </p:sp>
      <p:sp>
        <p:nvSpPr>
          <p:cNvPr id="14" name="Google Shape;149;p25">
            <a:extLst>
              <a:ext uri="{FF2B5EF4-FFF2-40B4-BE49-F238E27FC236}">
                <a16:creationId xmlns:a16="http://schemas.microsoft.com/office/drawing/2014/main" id="{B8AA91FD-A7E5-461F-BBB9-C24427F1B9FD}"/>
              </a:ext>
            </a:extLst>
          </p:cNvPr>
          <p:cNvSpPr txBox="1"/>
          <p:nvPr/>
        </p:nvSpPr>
        <p:spPr>
          <a:xfrm>
            <a:off x="322533" y="5154649"/>
            <a:ext cx="2909381" cy="861720"/>
          </a:xfrm>
          <a:prstGeom prst="rect">
            <a:avLst/>
          </a:prstGeom>
          <a:noFill/>
          <a:ln>
            <a:noFill/>
          </a:ln>
        </p:spPr>
        <p:txBody>
          <a:bodyPr spcFirstLastPara="1" wrap="square" lIns="121900" tIns="60933" rIns="121900" bIns="60933" anchor="t" anchorCtr="0">
            <a:spAutoFit/>
          </a:bodyPr>
          <a:lstStyle/>
          <a:p>
            <a:pPr>
              <a:buClr>
                <a:schemeClr val="dk1"/>
              </a:buClr>
            </a:pPr>
            <a:r>
              <a:rPr lang="fr" sz="1600" b="1" dirty="0">
                <a:solidFill>
                  <a:schemeClr val="dk1"/>
                </a:solidFill>
                <a:latin typeface="Calibri"/>
                <a:ea typeface="Calibri"/>
                <a:cs typeface="Calibri"/>
                <a:sym typeface="Calibri"/>
              </a:rPr>
              <a:t>Encadrants d’entreprise:</a:t>
            </a:r>
            <a:endParaRPr sz="1600" b="1" dirty="0">
              <a:solidFill>
                <a:schemeClr val="dk1"/>
              </a:solidFill>
              <a:latin typeface="Calibri"/>
              <a:ea typeface="Calibri"/>
              <a:cs typeface="Calibri"/>
              <a:sym typeface="Calibri"/>
            </a:endParaRPr>
          </a:p>
          <a:p>
            <a:r>
              <a:rPr lang="fr" sz="1600" dirty="0">
                <a:solidFill>
                  <a:schemeClr val="dk1"/>
                </a:solidFill>
                <a:latin typeface="Calibri"/>
                <a:ea typeface="Calibri"/>
                <a:cs typeface="Calibri"/>
                <a:sym typeface="Calibri"/>
              </a:rPr>
              <a:t>M. </a:t>
            </a:r>
            <a:r>
              <a:rPr lang="fr-FR" sz="1600" dirty="0">
                <a:solidFill>
                  <a:schemeClr val="dk1"/>
                </a:solidFill>
                <a:latin typeface="Calibri"/>
                <a:ea typeface="Calibri"/>
                <a:cs typeface="Calibri"/>
                <a:sym typeface="Calibri"/>
              </a:rPr>
              <a:t>AAKIL Amine</a:t>
            </a:r>
          </a:p>
          <a:p>
            <a:r>
              <a:rPr lang="fr-FR" sz="1600" dirty="0">
                <a:solidFill>
                  <a:schemeClr val="dk1"/>
                </a:solidFill>
                <a:latin typeface="Calibri"/>
                <a:ea typeface="Calibri"/>
                <a:cs typeface="Calibri"/>
                <a:sym typeface="Calibri"/>
              </a:rPr>
              <a:t>M. LAABOULI Redouane</a:t>
            </a:r>
            <a:endParaRPr sz="1600" dirty="0">
              <a:solidFill>
                <a:schemeClr val="dk1"/>
              </a:solidFill>
              <a:latin typeface="Calibri"/>
              <a:ea typeface="Calibri"/>
              <a:cs typeface="Calibri"/>
              <a:sym typeface="Calibri"/>
            </a:endParaRPr>
          </a:p>
        </p:txBody>
      </p:sp>
      <p:sp>
        <p:nvSpPr>
          <p:cNvPr id="15" name="Google Shape;149;p25">
            <a:extLst>
              <a:ext uri="{FF2B5EF4-FFF2-40B4-BE49-F238E27FC236}">
                <a16:creationId xmlns:a16="http://schemas.microsoft.com/office/drawing/2014/main" id="{BFD322B5-A98A-4B74-92AF-4A2C655BF286}"/>
              </a:ext>
            </a:extLst>
          </p:cNvPr>
          <p:cNvSpPr txBox="1"/>
          <p:nvPr/>
        </p:nvSpPr>
        <p:spPr>
          <a:xfrm>
            <a:off x="9510215" y="5192530"/>
            <a:ext cx="2909381" cy="1149043"/>
          </a:xfrm>
          <a:prstGeom prst="rect">
            <a:avLst/>
          </a:prstGeom>
          <a:noFill/>
          <a:ln>
            <a:noFill/>
          </a:ln>
        </p:spPr>
        <p:txBody>
          <a:bodyPr spcFirstLastPara="1" wrap="square" lIns="121900" tIns="60933" rIns="121900" bIns="60933" anchor="t" anchorCtr="0">
            <a:spAutoFit/>
          </a:bodyPr>
          <a:lstStyle/>
          <a:p>
            <a:pPr>
              <a:buClr>
                <a:schemeClr val="dk1"/>
              </a:buClr>
            </a:pPr>
            <a:r>
              <a:rPr lang="fr" sz="1600" b="1" dirty="0">
                <a:solidFill>
                  <a:schemeClr val="dk1"/>
                </a:solidFill>
                <a:latin typeface="Calibri"/>
                <a:ea typeface="Calibri"/>
                <a:cs typeface="Calibri"/>
                <a:sym typeface="Calibri"/>
              </a:rPr>
              <a:t>Jury:</a:t>
            </a:r>
            <a:endParaRPr sz="1600" b="1" dirty="0">
              <a:solidFill>
                <a:schemeClr val="dk1"/>
              </a:solidFill>
              <a:latin typeface="Calibri"/>
              <a:ea typeface="Calibri"/>
              <a:cs typeface="Calibri"/>
              <a:sym typeface="Calibri"/>
            </a:endParaRPr>
          </a:p>
          <a:p>
            <a:r>
              <a:rPr lang="fr" sz="1600" dirty="0">
                <a:solidFill>
                  <a:schemeClr val="dk1"/>
                </a:solidFill>
                <a:latin typeface="Calibri"/>
                <a:ea typeface="Calibri"/>
                <a:cs typeface="Calibri"/>
                <a:sym typeface="Calibri"/>
              </a:rPr>
              <a:t>M. </a:t>
            </a:r>
            <a:r>
              <a:rPr lang="fr-FR" sz="1600" dirty="0">
                <a:solidFill>
                  <a:schemeClr val="dk1"/>
                </a:solidFill>
                <a:latin typeface="Calibri"/>
                <a:ea typeface="Calibri"/>
                <a:cs typeface="Calibri"/>
                <a:sym typeface="Calibri"/>
              </a:rPr>
              <a:t>BOURAGBA Khalid</a:t>
            </a:r>
          </a:p>
          <a:p>
            <a:r>
              <a:rPr lang="fr-FR" sz="1600" dirty="0">
                <a:solidFill>
                  <a:schemeClr val="dk1"/>
                </a:solidFill>
                <a:latin typeface="Calibri"/>
                <a:cs typeface="Calibri"/>
                <a:sym typeface="Calibri"/>
              </a:rPr>
              <a:t>M. OUZZIF Mohamed</a:t>
            </a:r>
            <a:endParaRPr sz="1867" dirty="0">
              <a:solidFill>
                <a:schemeClr val="dk1"/>
              </a:solidFill>
            </a:endParaRPr>
          </a:p>
          <a:p>
            <a:pPr>
              <a:buClr>
                <a:schemeClr val="dk1"/>
              </a:buClr>
            </a:pPr>
            <a:endParaRPr sz="1600" b="1" dirty="0">
              <a:solidFill>
                <a:schemeClr val="dk1"/>
              </a:solidFill>
              <a:latin typeface="Calibri"/>
              <a:ea typeface="Calibri"/>
              <a:cs typeface="Calibri"/>
              <a:sym typeface="Calibri"/>
            </a:endParaRPr>
          </a:p>
        </p:txBody>
      </p:sp>
      <p:sp>
        <p:nvSpPr>
          <p:cNvPr id="16" name="Google Shape;142;p25">
            <a:extLst>
              <a:ext uri="{FF2B5EF4-FFF2-40B4-BE49-F238E27FC236}">
                <a16:creationId xmlns:a16="http://schemas.microsoft.com/office/drawing/2014/main" id="{3F09C997-444C-48EE-B975-35B2FF7BC094}"/>
              </a:ext>
            </a:extLst>
          </p:cNvPr>
          <p:cNvSpPr txBox="1"/>
          <p:nvPr/>
        </p:nvSpPr>
        <p:spPr>
          <a:xfrm>
            <a:off x="9510216" y="3659945"/>
            <a:ext cx="1922000" cy="615499"/>
          </a:xfrm>
          <a:prstGeom prst="rect">
            <a:avLst/>
          </a:prstGeom>
          <a:noFill/>
          <a:ln>
            <a:noFill/>
          </a:ln>
        </p:spPr>
        <p:txBody>
          <a:bodyPr spcFirstLastPara="1" wrap="square" lIns="121900" tIns="60933" rIns="121900" bIns="60933" anchor="t" anchorCtr="0">
            <a:spAutoFit/>
          </a:bodyPr>
          <a:lstStyle/>
          <a:p>
            <a:r>
              <a:rPr lang="fr" sz="1600" dirty="0">
                <a:solidFill>
                  <a:schemeClr val="dk1"/>
                </a:solidFill>
                <a:latin typeface="Calibri"/>
                <a:ea typeface="Calibri"/>
                <a:cs typeface="Calibri"/>
                <a:sym typeface="Calibri"/>
              </a:rPr>
              <a:t>Présenté par:</a:t>
            </a:r>
            <a:endParaRPr sz="1867" dirty="0"/>
          </a:p>
          <a:p>
            <a:r>
              <a:rPr lang="fr" sz="1600" b="1" dirty="0">
                <a:solidFill>
                  <a:schemeClr val="dk1"/>
                </a:solidFill>
                <a:latin typeface="Calibri"/>
                <a:ea typeface="Calibri"/>
                <a:cs typeface="Calibri"/>
                <a:sym typeface="Calibri"/>
              </a:rPr>
              <a:t>Achraf AZOUAGH</a:t>
            </a:r>
            <a:endParaRPr sz="1867" b="1" dirty="0">
              <a:solidFill>
                <a:schemeClr val="dk1"/>
              </a:solidFill>
              <a:latin typeface="Calibri"/>
              <a:ea typeface="Calibri"/>
              <a:cs typeface="Calibri"/>
              <a:sym typeface="Calibri"/>
            </a:endParaRPr>
          </a:p>
        </p:txBody>
      </p:sp>
      <p:sp>
        <p:nvSpPr>
          <p:cNvPr id="17" name="Google Shape;145;p25">
            <a:extLst>
              <a:ext uri="{FF2B5EF4-FFF2-40B4-BE49-F238E27FC236}">
                <a16:creationId xmlns:a16="http://schemas.microsoft.com/office/drawing/2014/main" id="{290E3259-3115-421A-A120-96532C677618}"/>
              </a:ext>
            </a:extLst>
          </p:cNvPr>
          <p:cNvSpPr txBox="1"/>
          <p:nvPr/>
        </p:nvSpPr>
        <p:spPr>
          <a:xfrm>
            <a:off x="9510215" y="4453237"/>
            <a:ext cx="2309361" cy="656600"/>
          </a:xfrm>
          <a:prstGeom prst="rect">
            <a:avLst/>
          </a:prstGeom>
          <a:noFill/>
          <a:ln>
            <a:noFill/>
          </a:ln>
        </p:spPr>
        <p:txBody>
          <a:bodyPr spcFirstLastPara="1" wrap="square" lIns="121900" tIns="60933" rIns="121900" bIns="60933" anchor="t" anchorCtr="0">
            <a:spAutoFit/>
          </a:bodyPr>
          <a:lstStyle/>
          <a:p>
            <a:r>
              <a:rPr lang="fr" sz="1600" dirty="0">
                <a:solidFill>
                  <a:schemeClr val="dk1"/>
                </a:solidFill>
                <a:latin typeface="Calibri"/>
                <a:ea typeface="Calibri"/>
                <a:cs typeface="Calibri"/>
                <a:sym typeface="Calibri"/>
              </a:rPr>
              <a:t>Soutenu le:</a:t>
            </a:r>
            <a:endParaRPr sz="1867" dirty="0"/>
          </a:p>
          <a:p>
            <a:r>
              <a:rPr lang="fr" sz="1867" b="1" dirty="0">
                <a:solidFill>
                  <a:schemeClr val="dk1"/>
                </a:solidFill>
                <a:latin typeface="Calibri"/>
                <a:ea typeface="Calibri"/>
                <a:cs typeface="Calibri"/>
                <a:sym typeface="Calibri"/>
              </a:rPr>
              <a:t>11 Septembre 2022</a:t>
            </a:r>
            <a:endParaRPr sz="1867" b="1" dirty="0">
              <a:solidFill>
                <a:schemeClr val="dk1"/>
              </a:solidFill>
              <a:latin typeface="Calibri"/>
              <a:ea typeface="Calibri"/>
              <a:cs typeface="Calibri"/>
              <a:sym typeface="Calibri"/>
            </a:endParaRPr>
          </a:p>
        </p:txBody>
      </p:sp>
      <p:sp>
        <p:nvSpPr>
          <p:cNvPr id="21" name="Google Shape;144;p25">
            <a:extLst>
              <a:ext uri="{FF2B5EF4-FFF2-40B4-BE49-F238E27FC236}">
                <a16:creationId xmlns:a16="http://schemas.microsoft.com/office/drawing/2014/main" id="{CA1C4D80-72A0-4D6B-9179-95990E1D6071}"/>
              </a:ext>
            </a:extLst>
          </p:cNvPr>
          <p:cNvSpPr txBox="1"/>
          <p:nvPr/>
        </p:nvSpPr>
        <p:spPr>
          <a:xfrm>
            <a:off x="4235400" y="4823253"/>
            <a:ext cx="3968800" cy="369277"/>
          </a:xfrm>
          <a:prstGeom prst="rect">
            <a:avLst/>
          </a:prstGeom>
          <a:noFill/>
          <a:ln>
            <a:noFill/>
          </a:ln>
        </p:spPr>
        <p:txBody>
          <a:bodyPr spcFirstLastPara="1" wrap="square" lIns="121900" tIns="60933" rIns="121900" bIns="60933" anchor="t" anchorCtr="0">
            <a:spAutoFit/>
          </a:bodyPr>
          <a:lstStyle/>
          <a:p>
            <a:r>
              <a:rPr lang="fr" sz="1600" dirty="0">
                <a:solidFill>
                  <a:schemeClr val="dk1"/>
                </a:solidFill>
                <a:latin typeface="Calibri"/>
                <a:ea typeface="Calibri"/>
                <a:cs typeface="Calibri"/>
                <a:sym typeface="Calibri"/>
              </a:rPr>
              <a:t>Entreprise d’accueil : </a:t>
            </a:r>
            <a:r>
              <a:rPr lang="fr" sz="1600" b="1" dirty="0">
                <a:solidFill>
                  <a:schemeClr val="dk1"/>
                </a:solidFill>
                <a:latin typeface="Calibri"/>
                <a:ea typeface="Calibri"/>
                <a:cs typeface="Calibri"/>
                <a:sym typeface="Calibri"/>
              </a:rPr>
              <a:t>Capgemini TS Maroc</a:t>
            </a:r>
            <a:endParaRPr sz="1867" b="1" dirty="0">
              <a:solidFill>
                <a:schemeClr val="dk1"/>
              </a:solidFill>
              <a:latin typeface="Calibri"/>
              <a:ea typeface="Calibri"/>
              <a:cs typeface="Calibri"/>
              <a:sym typeface="Calibri"/>
            </a:endParaRPr>
          </a:p>
        </p:txBody>
      </p:sp>
      <p:pic>
        <p:nvPicPr>
          <p:cNvPr id="20" name="Picture 6" descr="Fichier:Logo UHIIC.png — Wikipédia">
            <a:extLst>
              <a:ext uri="{FF2B5EF4-FFF2-40B4-BE49-F238E27FC236}">
                <a16:creationId xmlns:a16="http://schemas.microsoft.com/office/drawing/2014/main" id="{9DBEC0D8-969B-4F56-A71F-0141EDCCEA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788" y="368569"/>
            <a:ext cx="1598280" cy="140165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ichier:Capgemini Logo.svg — Wikipé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0248" y="5397617"/>
            <a:ext cx="3591503" cy="796864"/>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74;p27">
            <a:extLst>
              <a:ext uri="{FF2B5EF4-FFF2-40B4-BE49-F238E27FC236}">
                <a16:creationId xmlns:a16="http://schemas.microsoft.com/office/drawing/2014/main" id="{3F07FF06-4035-4DA8-8433-3C491C1D4B3A}"/>
              </a:ext>
            </a:extLst>
          </p:cNvPr>
          <p:cNvSpPr txBox="1"/>
          <p:nvPr/>
        </p:nvSpPr>
        <p:spPr>
          <a:xfrm>
            <a:off x="662727" y="6515889"/>
            <a:ext cx="6057899" cy="287268"/>
          </a:xfrm>
          <a:prstGeom prst="rect">
            <a:avLst/>
          </a:prstGeom>
          <a:noFill/>
          <a:ln>
            <a:noFill/>
          </a:ln>
        </p:spPr>
        <p:txBody>
          <a:bodyPr spcFirstLastPara="1" wrap="square" lIns="121900" tIns="60933" rIns="121900" bIns="60933" anchor="t" anchorCtr="0">
            <a:spAutoFit/>
          </a:bodyPr>
          <a:lstStyle/>
          <a:p>
            <a:r>
              <a:rPr lang="fr-FR" sz="1067" b="1" dirty="0">
                <a:solidFill>
                  <a:schemeClr val="lt1"/>
                </a:solidFill>
              </a:rPr>
              <a:t>Mise en place d’un système de supervision à base des solutions CI/CD en mode DevOps</a:t>
            </a:r>
          </a:p>
        </p:txBody>
      </p:sp>
      <p:pic>
        <p:nvPicPr>
          <p:cNvPr id="19" name="Picture 8" descr="Nouveau logo Capgemini | Aujourd'hui est un grand jour ! Nous sommes ravis  de vous présenter notre nouvelle identité visuelle. | By Capgemini France |  Facebook">
            <a:extLst>
              <a:ext uri="{FF2B5EF4-FFF2-40B4-BE49-F238E27FC236}">
                <a16:creationId xmlns:a16="http://schemas.microsoft.com/office/drawing/2014/main" id="{D3A41EF1-312B-4627-B366-207D90A3DC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2" name="Google Shape;173;p27">
            <a:extLst>
              <a:ext uri="{FF2B5EF4-FFF2-40B4-BE49-F238E27FC236}">
                <a16:creationId xmlns:a16="http://schemas.microsoft.com/office/drawing/2014/main" id="{435DB142-619C-4379-A925-79C206481A12}"/>
              </a:ext>
            </a:extLst>
          </p:cNvPr>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13" name="Google Shape;447;p37">
            <a:extLst>
              <a:ext uri="{FF2B5EF4-FFF2-40B4-BE49-F238E27FC236}">
                <a16:creationId xmlns:a16="http://schemas.microsoft.com/office/drawing/2014/main" id="{08473631-DB12-49CD-A9C7-6BFF6CC27F11}"/>
              </a:ext>
            </a:extLst>
          </p:cNvPr>
          <p:cNvSpPr/>
          <p:nvPr/>
        </p:nvSpPr>
        <p:spPr>
          <a:xfrm>
            <a:off x="484265" y="936741"/>
            <a:ext cx="11180352" cy="14400"/>
          </a:xfrm>
          <a:prstGeom prst="rect">
            <a:avLst/>
          </a:prstGeom>
          <a:solidFill>
            <a:srgbClr val="823799"/>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4" name="Google Shape;448;p37">
            <a:extLst>
              <a:ext uri="{FF2B5EF4-FFF2-40B4-BE49-F238E27FC236}">
                <a16:creationId xmlns:a16="http://schemas.microsoft.com/office/drawing/2014/main" id="{9FAA419C-E64F-4789-85F8-EB4E39C99A46}"/>
              </a:ext>
            </a:extLst>
          </p:cNvPr>
          <p:cNvSpPr txBox="1"/>
          <p:nvPr/>
        </p:nvSpPr>
        <p:spPr>
          <a:xfrm>
            <a:off x="463973" y="376625"/>
            <a:ext cx="6242495" cy="574398"/>
          </a:xfrm>
          <a:prstGeom prst="rect">
            <a:avLst/>
          </a:prstGeom>
          <a:noFill/>
          <a:ln>
            <a:noFill/>
          </a:ln>
        </p:spPr>
        <p:txBody>
          <a:bodyPr spcFirstLastPara="1" wrap="square" lIns="121900" tIns="60933" rIns="121900" bIns="60933" anchor="t" anchorCtr="0">
            <a:spAutoFit/>
          </a:bodyPr>
          <a:lstStyle/>
          <a:p>
            <a:r>
              <a:rPr lang="fr" sz="2933" b="1" dirty="0">
                <a:solidFill>
                  <a:srgbClr val="0070C0"/>
                </a:solidFill>
              </a:rPr>
              <a:t>Méthodologie du travail</a:t>
            </a:r>
            <a:endParaRPr sz="2933" b="1" dirty="0">
              <a:solidFill>
                <a:srgbClr val="0070C0"/>
              </a:solidFill>
            </a:endParaRPr>
          </a:p>
        </p:txBody>
      </p:sp>
      <p:sp>
        <p:nvSpPr>
          <p:cNvPr id="15" name="Google Shape;455;p37">
            <a:extLst>
              <a:ext uri="{FF2B5EF4-FFF2-40B4-BE49-F238E27FC236}">
                <a16:creationId xmlns:a16="http://schemas.microsoft.com/office/drawing/2014/main" id="{40B76D13-F0DF-4B80-A87E-844EDC8AFFB3}"/>
              </a:ext>
            </a:extLst>
          </p:cNvPr>
          <p:cNvSpPr txBox="1"/>
          <p:nvPr/>
        </p:nvSpPr>
        <p:spPr>
          <a:xfrm>
            <a:off x="8976321" y="584036"/>
            <a:ext cx="2688297" cy="348824"/>
          </a:xfrm>
          <a:prstGeom prst="rect">
            <a:avLst/>
          </a:prstGeom>
          <a:noFill/>
          <a:ln>
            <a:noFill/>
          </a:ln>
        </p:spPr>
        <p:txBody>
          <a:bodyPr spcFirstLastPara="1" wrap="square" lIns="121900" tIns="60933" rIns="121900" bIns="60933" anchor="t" anchorCtr="0">
            <a:spAutoFit/>
          </a:bodyPr>
          <a:lstStyle/>
          <a:p>
            <a:pPr algn="r"/>
            <a:r>
              <a:rPr lang="fr" sz="1467" b="1" dirty="0">
                <a:solidFill>
                  <a:srgbClr val="595959"/>
                </a:solidFill>
              </a:rPr>
              <a:t>Analyse et spécifications</a:t>
            </a:r>
            <a:endParaRPr sz="1467" b="1" dirty="0">
              <a:solidFill>
                <a:srgbClr val="595959"/>
              </a:solidFill>
            </a:endParaRPr>
          </a:p>
        </p:txBody>
      </p:sp>
      <p:sp>
        <p:nvSpPr>
          <p:cNvPr id="6" name="Google Shape;456;p37">
            <a:extLst>
              <a:ext uri="{FF2B5EF4-FFF2-40B4-BE49-F238E27FC236}">
                <a16:creationId xmlns:a16="http://schemas.microsoft.com/office/drawing/2014/main" id="{CDA21AB9-78C6-4851-8B6E-BFD6EC136032}"/>
              </a:ext>
            </a:extLst>
          </p:cNvPr>
          <p:cNvSpPr/>
          <p:nvPr/>
        </p:nvSpPr>
        <p:spPr>
          <a:xfrm>
            <a:off x="7469332" y="1336145"/>
            <a:ext cx="3138000" cy="410400"/>
          </a:xfrm>
          <a:prstGeom prst="rect">
            <a:avLst/>
          </a:prstGeom>
          <a:solidFill>
            <a:schemeClr val="lt1"/>
          </a:solidFill>
          <a:ln>
            <a:noFill/>
          </a:ln>
        </p:spPr>
        <p:txBody>
          <a:bodyPr spcFirstLastPara="1" wrap="square" lIns="121900" tIns="60933" rIns="121900" bIns="60933" anchor="ctr" anchorCtr="0">
            <a:noAutofit/>
          </a:bodyPr>
          <a:lstStyle/>
          <a:p>
            <a:pPr algn="ctr"/>
            <a:r>
              <a:rPr lang="fr" sz="1867" b="1" dirty="0">
                <a:solidFill>
                  <a:srgbClr val="595959"/>
                </a:solidFill>
              </a:rPr>
              <a:t>La méthode agile SCRUM</a:t>
            </a:r>
            <a:endParaRPr sz="1867" b="1" dirty="0">
              <a:solidFill>
                <a:srgbClr val="595959"/>
              </a:solidFill>
            </a:endParaRPr>
          </a:p>
        </p:txBody>
      </p:sp>
      <p:sp>
        <p:nvSpPr>
          <p:cNvPr id="7" name="Google Shape;457;p37">
            <a:extLst>
              <a:ext uri="{FF2B5EF4-FFF2-40B4-BE49-F238E27FC236}">
                <a16:creationId xmlns:a16="http://schemas.microsoft.com/office/drawing/2014/main" id="{EF6ECE1A-4E75-41D4-8D01-FBFF61EB37D6}"/>
              </a:ext>
            </a:extLst>
          </p:cNvPr>
          <p:cNvSpPr/>
          <p:nvPr/>
        </p:nvSpPr>
        <p:spPr>
          <a:xfrm>
            <a:off x="1289963" y="1541345"/>
            <a:ext cx="3175207" cy="449811"/>
          </a:xfrm>
          <a:prstGeom prst="rect">
            <a:avLst/>
          </a:prstGeom>
          <a:solidFill>
            <a:schemeClr val="lt1"/>
          </a:solidFill>
          <a:ln>
            <a:noFill/>
          </a:ln>
        </p:spPr>
        <p:txBody>
          <a:bodyPr spcFirstLastPara="1" wrap="square" lIns="121900" tIns="60933" rIns="121900" bIns="60933" anchor="ctr" anchorCtr="0">
            <a:noAutofit/>
          </a:bodyPr>
          <a:lstStyle/>
          <a:p>
            <a:pPr algn="ctr"/>
            <a:r>
              <a:rPr lang="fr" sz="1867" b="1" dirty="0">
                <a:solidFill>
                  <a:srgbClr val="595959"/>
                </a:solidFill>
              </a:rPr>
              <a:t>L’organisation de l’équipe</a:t>
            </a:r>
            <a:endParaRPr sz="1867" b="1" dirty="0">
              <a:solidFill>
                <a:srgbClr val="595959"/>
              </a:solidFill>
            </a:endParaRPr>
          </a:p>
        </p:txBody>
      </p:sp>
      <p:graphicFrame>
        <p:nvGraphicFramePr>
          <p:cNvPr id="8" name="Google Shape;458;p37">
            <a:extLst>
              <a:ext uri="{FF2B5EF4-FFF2-40B4-BE49-F238E27FC236}">
                <a16:creationId xmlns:a16="http://schemas.microsoft.com/office/drawing/2014/main" id="{83AF632F-F1BA-4810-B421-5A7293B89020}"/>
              </a:ext>
            </a:extLst>
          </p:cNvPr>
          <p:cNvGraphicFramePr/>
          <p:nvPr>
            <p:extLst>
              <p:ext uri="{D42A27DB-BD31-4B8C-83A1-F6EECF244321}">
                <p14:modId xmlns:p14="http://schemas.microsoft.com/office/powerpoint/2010/main" val="1255360789"/>
              </p:ext>
            </p:extLst>
          </p:nvPr>
        </p:nvGraphicFramePr>
        <p:xfrm>
          <a:off x="484265" y="2201216"/>
          <a:ext cx="5338270" cy="3148090"/>
        </p:xfrm>
        <a:graphic>
          <a:graphicData uri="http://schemas.openxmlformats.org/drawingml/2006/table">
            <a:tbl>
              <a:tblPr>
                <a:noFill/>
              </a:tblPr>
              <a:tblGrid>
                <a:gridCol w="2203503">
                  <a:extLst>
                    <a:ext uri="{9D8B030D-6E8A-4147-A177-3AD203B41FA5}">
                      <a16:colId xmlns:a16="http://schemas.microsoft.com/office/drawing/2014/main" val="20000"/>
                    </a:ext>
                  </a:extLst>
                </a:gridCol>
                <a:gridCol w="3134767">
                  <a:extLst>
                    <a:ext uri="{9D8B030D-6E8A-4147-A177-3AD203B41FA5}">
                      <a16:colId xmlns:a16="http://schemas.microsoft.com/office/drawing/2014/main" val="20001"/>
                    </a:ext>
                  </a:extLst>
                </a:gridCol>
              </a:tblGrid>
              <a:tr h="487640">
                <a:tc>
                  <a:txBody>
                    <a:bodyPr/>
                    <a:lstStyle/>
                    <a:p>
                      <a:pPr marL="0" lvl="0" indent="0" algn="ctr" rtl="0">
                        <a:spcBef>
                          <a:spcPts val="0"/>
                        </a:spcBef>
                        <a:spcAft>
                          <a:spcPts val="0"/>
                        </a:spcAft>
                        <a:buClr>
                          <a:schemeClr val="dk1"/>
                        </a:buClr>
                        <a:buFont typeface="Arial"/>
                        <a:buNone/>
                      </a:pPr>
                      <a:r>
                        <a:rPr lang="fr" sz="1600" b="1">
                          <a:solidFill>
                            <a:schemeClr val="lt1"/>
                          </a:solidFill>
                          <a:latin typeface="Calibri"/>
                          <a:ea typeface="Calibri"/>
                          <a:cs typeface="Calibri"/>
                          <a:sym typeface="Calibri"/>
                        </a:rPr>
                        <a:t>NOM</a:t>
                      </a:r>
                      <a:endParaRPr sz="700">
                        <a:solidFill>
                          <a:schemeClr val="dk1"/>
                        </a:solidFill>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3C78D8"/>
                    </a:solidFill>
                  </a:tcPr>
                </a:tc>
                <a:tc>
                  <a:txBody>
                    <a:bodyPr/>
                    <a:lstStyle/>
                    <a:p>
                      <a:pPr marL="0" lvl="0" indent="0" algn="ctr" rtl="0">
                        <a:spcBef>
                          <a:spcPts val="0"/>
                        </a:spcBef>
                        <a:spcAft>
                          <a:spcPts val="0"/>
                        </a:spcAft>
                        <a:buClr>
                          <a:schemeClr val="dk1"/>
                        </a:buClr>
                        <a:buFont typeface="Arial"/>
                        <a:buNone/>
                      </a:pPr>
                      <a:r>
                        <a:rPr lang="fr" sz="1600" b="1" dirty="0">
                          <a:solidFill>
                            <a:schemeClr val="lt1"/>
                          </a:solidFill>
                          <a:latin typeface="Calibri"/>
                          <a:ea typeface="Calibri"/>
                          <a:cs typeface="Calibri"/>
                          <a:sym typeface="Calibri"/>
                        </a:rPr>
                        <a:t>Rôle</a:t>
                      </a:r>
                      <a:endParaRPr sz="700" dirty="0"/>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3C78D8"/>
                    </a:solidFill>
                  </a:tcPr>
                </a:tc>
                <a:extLst>
                  <a:ext uri="{0D108BD9-81ED-4DB2-BD59-A6C34878D82A}">
                    <a16:rowId xmlns:a16="http://schemas.microsoft.com/office/drawing/2014/main" val="10000"/>
                  </a:ext>
                </a:extLst>
              </a:tr>
              <a:tr h="517104">
                <a:tc>
                  <a:txBody>
                    <a:bodyPr/>
                    <a:lstStyle/>
                    <a:p>
                      <a:pPr marL="0" lvl="0" indent="0" algn="l" rtl="0">
                        <a:lnSpc>
                          <a:spcPct val="150000"/>
                        </a:lnSpc>
                        <a:spcBef>
                          <a:spcPts val="0"/>
                        </a:spcBef>
                        <a:spcAft>
                          <a:spcPts val="0"/>
                        </a:spcAft>
                        <a:buClr>
                          <a:schemeClr val="dk1"/>
                        </a:buClr>
                        <a:buFont typeface="Arial"/>
                        <a:buNone/>
                      </a:pPr>
                      <a:r>
                        <a:rPr lang="fr" sz="1300" dirty="0">
                          <a:solidFill>
                            <a:schemeClr val="dk1"/>
                          </a:solidFill>
                          <a:latin typeface="Calibri"/>
                          <a:ea typeface="Calibri"/>
                          <a:cs typeface="Calibri"/>
                          <a:sym typeface="Calibri"/>
                        </a:rPr>
                        <a:t>Thibaut DUBOIS</a:t>
                      </a:r>
                      <a:endParaRPr sz="1300" dirty="0">
                        <a:solidFill>
                          <a:schemeClr val="dk1"/>
                        </a:solidFill>
                        <a:latin typeface="Calibri"/>
                        <a:ea typeface="Calibri"/>
                        <a:cs typeface="Calibri"/>
                        <a:sym typeface="Calibri"/>
                      </a:endParaRPr>
                    </a:p>
                  </a:txBody>
                  <a:tcPr marL="121900" marR="121900" marT="121900" marB="121900">
                    <a:lnL w="9525" cap="flat" cmpd="sng">
                      <a:solidFill>
                        <a:srgbClr val="0B5394"/>
                      </a:solidFill>
                      <a:prstDash val="solid"/>
                      <a:round/>
                      <a:headEnd type="none" w="sm" len="sm"/>
                      <a:tailEnd type="none" w="sm" len="sm"/>
                    </a:lnL>
                    <a:lnR w="9525" cap="flat" cmpd="sng" algn="ctr">
                      <a:solidFill>
                        <a:srgbClr val="0B5394"/>
                      </a:solidFill>
                      <a:prstDash val="solid"/>
                      <a:round/>
                      <a:headEnd type="none" w="sm" len="sm"/>
                      <a:tailEnd type="none" w="sm" len="sm"/>
                    </a:lnR>
                    <a:lnT w="9525" cap="flat" cmpd="sng" algn="ctr">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just" rtl="0">
                        <a:lnSpc>
                          <a:spcPct val="150000"/>
                        </a:lnSpc>
                        <a:spcBef>
                          <a:spcPts val="0"/>
                        </a:spcBef>
                        <a:spcAft>
                          <a:spcPts val="0"/>
                        </a:spcAft>
                        <a:buClr>
                          <a:schemeClr val="dk1"/>
                        </a:buClr>
                        <a:buFont typeface="Arial"/>
                        <a:buNone/>
                      </a:pPr>
                      <a:r>
                        <a:rPr lang="fr-FR" sz="1300" dirty="0">
                          <a:latin typeface="Calibri" panose="020F0502020204030204" pitchFamily="34" charset="0"/>
                          <a:cs typeface="Calibri" panose="020F0502020204030204" pitchFamily="34" charset="0"/>
                        </a:rPr>
                        <a:t>Responsable des conduites Infra/Cloud – Direction Grand Public</a:t>
                      </a:r>
                      <a:endParaRPr sz="1300" dirty="0">
                        <a:latin typeface="Calibri" panose="020F0502020204030204" pitchFamily="34" charset="0"/>
                        <a:cs typeface="Calibri" panose="020F0502020204030204" pitchFamily="34" charset="0"/>
                      </a:endParaRPr>
                    </a:p>
                  </a:txBody>
                  <a:tcPr marL="121900" marR="121900" marT="121900" marB="121900">
                    <a:lnL w="9525" cap="flat" cmpd="sng" algn="ctr">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lgn="ctr">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4"/>
                  </a:ext>
                </a:extLst>
              </a:tr>
              <a:tr h="517104">
                <a:tc>
                  <a:txBody>
                    <a:bodyPr/>
                    <a:lstStyle/>
                    <a:p>
                      <a:pPr marL="0" lvl="0" indent="0" algn="l" rtl="0">
                        <a:lnSpc>
                          <a:spcPct val="150000"/>
                        </a:lnSpc>
                        <a:spcBef>
                          <a:spcPts val="0"/>
                        </a:spcBef>
                        <a:spcAft>
                          <a:spcPts val="0"/>
                        </a:spcAft>
                        <a:buClr>
                          <a:schemeClr val="dk1"/>
                        </a:buClr>
                        <a:buFont typeface="Arial"/>
                        <a:buNone/>
                      </a:pPr>
                      <a:r>
                        <a:rPr lang="fr" sz="1300" dirty="0">
                          <a:solidFill>
                            <a:schemeClr val="dk1"/>
                          </a:solidFill>
                          <a:latin typeface="Calibri"/>
                          <a:ea typeface="Calibri"/>
                          <a:cs typeface="Calibri"/>
                          <a:sym typeface="Calibri"/>
                        </a:rPr>
                        <a:t>Nabil BEKARI</a:t>
                      </a:r>
                      <a:endParaRPr sz="1300" dirty="0">
                        <a:solidFill>
                          <a:schemeClr val="dk1"/>
                        </a:solidFill>
                        <a:latin typeface="Calibri"/>
                        <a:ea typeface="Calibri"/>
                        <a:cs typeface="Calibri"/>
                        <a:sym typeface="Calibri"/>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just" rtl="0">
                        <a:lnSpc>
                          <a:spcPct val="150000"/>
                        </a:lnSpc>
                        <a:spcBef>
                          <a:spcPts val="0"/>
                        </a:spcBef>
                        <a:spcAft>
                          <a:spcPts val="0"/>
                        </a:spcAft>
                        <a:buClr>
                          <a:schemeClr val="dk1"/>
                        </a:buClr>
                        <a:buFont typeface="Arial"/>
                        <a:buNone/>
                      </a:pPr>
                      <a:r>
                        <a:rPr lang="fr" sz="1300" dirty="0">
                          <a:solidFill>
                            <a:schemeClr val="dk1"/>
                          </a:solidFill>
                          <a:latin typeface="Calibri"/>
                          <a:cs typeface="Calibri"/>
                          <a:sym typeface="Calibri"/>
                        </a:rPr>
                        <a:t>Responsable Outils et Méthodes / PO</a:t>
                      </a:r>
                      <a:endParaRPr sz="500" dirty="0"/>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5"/>
                  </a:ext>
                </a:extLst>
              </a:tr>
              <a:tr h="447000">
                <a:tc>
                  <a:txBody>
                    <a:bodyPr/>
                    <a:lstStyle/>
                    <a:p>
                      <a:pPr marL="0" lvl="0" indent="0" algn="l" rtl="0">
                        <a:spcBef>
                          <a:spcPts val="0"/>
                        </a:spcBef>
                        <a:spcAft>
                          <a:spcPts val="0"/>
                        </a:spcAft>
                        <a:buNone/>
                      </a:pPr>
                      <a:r>
                        <a:rPr lang="fr" sz="1300" dirty="0">
                          <a:solidFill>
                            <a:schemeClr val="dk1"/>
                          </a:solidFill>
                          <a:latin typeface="Calibri"/>
                          <a:ea typeface="Calibri"/>
                          <a:cs typeface="Calibri"/>
                          <a:sym typeface="Calibri"/>
                        </a:rPr>
                        <a:t>Anass ZAILAF</a:t>
                      </a:r>
                      <a:endParaRPr sz="1300" dirty="0">
                        <a:solidFill>
                          <a:schemeClr val="dk1"/>
                        </a:solidFill>
                        <a:latin typeface="Calibri"/>
                        <a:ea typeface="Calibri"/>
                        <a:cs typeface="Calibri"/>
                        <a:sym typeface="Calibri"/>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l" rtl="0">
                        <a:spcBef>
                          <a:spcPts val="0"/>
                        </a:spcBef>
                        <a:spcAft>
                          <a:spcPts val="0"/>
                        </a:spcAft>
                        <a:buNone/>
                      </a:pPr>
                      <a:r>
                        <a:rPr lang="fr-FR" sz="1300" dirty="0">
                          <a:solidFill>
                            <a:schemeClr val="dk1"/>
                          </a:solidFill>
                          <a:latin typeface="Calibri"/>
                          <a:ea typeface="Calibri"/>
                          <a:cs typeface="Calibri"/>
                          <a:sym typeface="Calibri"/>
                        </a:rPr>
                        <a:t>Responsable de l’équipe Supervision 24/7</a:t>
                      </a:r>
                      <a:endParaRPr sz="1300" dirty="0">
                        <a:solidFill>
                          <a:schemeClr val="dk1"/>
                        </a:solidFill>
                        <a:latin typeface="Calibri"/>
                        <a:ea typeface="Calibri"/>
                        <a:cs typeface="Calibri"/>
                        <a:sym typeface="Calibri"/>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lvl="0" indent="0" algn="l" rtl="0">
                        <a:spcBef>
                          <a:spcPts val="0"/>
                        </a:spcBef>
                        <a:spcAft>
                          <a:spcPts val="0"/>
                        </a:spcAft>
                        <a:buNone/>
                      </a:pPr>
                      <a:r>
                        <a:rPr lang="fr" sz="1300" dirty="0">
                          <a:solidFill>
                            <a:schemeClr val="dk1"/>
                          </a:solidFill>
                          <a:latin typeface="Calibri"/>
                          <a:ea typeface="Calibri"/>
                          <a:cs typeface="Calibri"/>
                          <a:sym typeface="Calibri"/>
                        </a:rPr>
                        <a:t>Amine AAKIL</a:t>
                      </a:r>
                      <a:endParaRPr sz="1300" dirty="0">
                        <a:solidFill>
                          <a:schemeClr val="dk1"/>
                        </a:solidFill>
                        <a:latin typeface="Calibri"/>
                        <a:ea typeface="Calibri"/>
                        <a:cs typeface="Calibri"/>
                        <a:sym typeface="Calibri"/>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l" rtl="0">
                        <a:spcBef>
                          <a:spcPts val="0"/>
                        </a:spcBef>
                        <a:spcAft>
                          <a:spcPts val="0"/>
                        </a:spcAft>
                        <a:buNone/>
                      </a:pPr>
                      <a:r>
                        <a:rPr lang="fr" sz="1300" dirty="0">
                          <a:solidFill>
                            <a:schemeClr val="dk1"/>
                          </a:solidFill>
                          <a:latin typeface="Calibri"/>
                          <a:ea typeface="Calibri"/>
                          <a:cs typeface="Calibri"/>
                          <a:sym typeface="Calibri"/>
                        </a:rPr>
                        <a:t>Référent technique Cloud &amp; DevOps / SM</a:t>
                      </a: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7"/>
                  </a:ext>
                </a:extLst>
              </a:tr>
              <a:tr h="447000">
                <a:tc>
                  <a:txBody>
                    <a:bodyPr/>
                    <a:lstStyle/>
                    <a:p>
                      <a:pPr marL="0" lvl="0" indent="0" algn="l" rtl="0">
                        <a:spcBef>
                          <a:spcPts val="0"/>
                        </a:spcBef>
                        <a:spcAft>
                          <a:spcPts val="0"/>
                        </a:spcAft>
                        <a:buNone/>
                      </a:pPr>
                      <a:r>
                        <a:rPr lang="fr" sz="1300" dirty="0">
                          <a:solidFill>
                            <a:schemeClr val="dk1"/>
                          </a:solidFill>
                          <a:latin typeface="Calibri"/>
                          <a:ea typeface="Calibri"/>
                          <a:cs typeface="Calibri"/>
                          <a:sym typeface="Calibri"/>
                        </a:rPr>
                        <a:t>Achraf AZOUAGH</a:t>
                      </a:r>
                      <a:endParaRPr sz="1300" dirty="0">
                        <a:solidFill>
                          <a:schemeClr val="dk1"/>
                        </a:solidFill>
                        <a:latin typeface="Calibri"/>
                        <a:ea typeface="Calibri"/>
                        <a:cs typeface="Calibri"/>
                        <a:sym typeface="Calibri"/>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l" rtl="0">
                        <a:spcBef>
                          <a:spcPts val="0"/>
                        </a:spcBef>
                        <a:spcAft>
                          <a:spcPts val="0"/>
                        </a:spcAft>
                        <a:buNone/>
                      </a:pPr>
                      <a:r>
                        <a:rPr lang="fr" sz="1300" dirty="0">
                          <a:solidFill>
                            <a:schemeClr val="dk1"/>
                          </a:solidFill>
                          <a:latin typeface="Calibri"/>
                          <a:ea typeface="Calibri"/>
                          <a:cs typeface="Calibri"/>
                          <a:sym typeface="Calibri"/>
                        </a:rPr>
                        <a:t>Pilote d’exploitation (Futur DevOps)</a:t>
                      </a:r>
                      <a:endParaRPr sz="1300" dirty="0">
                        <a:solidFill>
                          <a:schemeClr val="dk1"/>
                        </a:solidFill>
                        <a:latin typeface="Calibri"/>
                        <a:ea typeface="Calibri"/>
                        <a:cs typeface="Calibri"/>
                        <a:sym typeface="Calibri"/>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pic>
        <p:nvPicPr>
          <p:cNvPr id="9" name="Google Shape;459;p37">
            <a:extLst>
              <a:ext uri="{FF2B5EF4-FFF2-40B4-BE49-F238E27FC236}">
                <a16:creationId xmlns:a16="http://schemas.microsoft.com/office/drawing/2014/main" id="{73638F6B-F663-43F4-8971-050CDEEE8A1A}"/>
              </a:ext>
            </a:extLst>
          </p:cNvPr>
          <p:cNvPicPr preferRelativeResize="0"/>
          <p:nvPr/>
        </p:nvPicPr>
        <p:blipFill>
          <a:blip r:embed="rId3">
            <a:alphaModFix/>
          </a:blip>
          <a:stretch>
            <a:fillRect/>
          </a:stretch>
        </p:blipFill>
        <p:spPr>
          <a:xfrm>
            <a:off x="5928767" y="1969935"/>
            <a:ext cx="5931133" cy="3615733"/>
          </a:xfrm>
          <a:prstGeom prst="rect">
            <a:avLst/>
          </a:prstGeom>
          <a:noFill/>
          <a:ln>
            <a:noFill/>
          </a:ln>
        </p:spPr>
      </p:pic>
      <p:pic>
        <p:nvPicPr>
          <p:cNvPr id="11" name="Picture 8" descr="Nouveau logo Capgemini | Aujourd'hui est un grand jour ! Nous sommes ravis  de vous présenter notre nouvelle identité visuelle. | By Capgemini France |  Facebook">
            <a:extLst>
              <a:ext uri="{FF2B5EF4-FFF2-40B4-BE49-F238E27FC236}">
                <a16:creationId xmlns:a16="http://schemas.microsoft.com/office/drawing/2014/main" id="{C7AEFFB0-2B74-45C2-9D3F-31EE804BFE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Google Shape;173;p27">
            <a:extLst>
              <a:ext uri="{FF2B5EF4-FFF2-40B4-BE49-F238E27FC236}">
                <a16:creationId xmlns:a16="http://schemas.microsoft.com/office/drawing/2014/main" id="{07E4D508-4720-4BF6-A35B-FB19BDA93EFF}"/>
              </a:ext>
            </a:extLst>
          </p:cNvPr>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6" name="Google Shape;174;p27">
            <a:extLst>
              <a:ext uri="{FF2B5EF4-FFF2-40B4-BE49-F238E27FC236}">
                <a16:creationId xmlns:a16="http://schemas.microsoft.com/office/drawing/2014/main" id="{778BDCA7-B3C4-4D0B-9C8C-7832B7F40907}"/>
              </a:ext>
            </a:extLst>
          </p:cNvPr>
          <p:cNvSpPr txBox="1"/>
          <p:nvPr/>
        </p:nvSpPr>
        <p:spPr>
          <a:xfrm>
            <a:off x="662727" y="6515889"/>
            <a:ext cx="6057899" cy="287268"/>
          </a:xfrm>
          <a:prstGeom prst="rect">
            <a:avLst/>
          </a:prstGeom>
          <a:noFill/>
          <a:ln>
            <a:noFill/>
          </a:ln>
        </p:spPr>
        <p:txBody>
          <a:bodyPr spcFirstLastPara="1" wrap="square" lIns="121900" tIns="60933" rIns="121900" bIns="60933" anchor="t" anchorCtr="0">
            <a:spAutoFit/>
          </a:bodyPr>
          <a:lstStyle/>
          <a:p>
            <a:r>
              <a:rPr lang="fr-FR" sz="1067" b="1" dirty="0">
                <a:solidFill>
                  <a:schemeClr val="lt1"/>
                </a:solidFill>
              </a:rPr>
              <a:t>Mise en place d’un système de supervision à base des solutions CI/CD en mode DevOps</a:t>
            </a:r>
          </a:p>
        </p:txBody>
      </p:sp>
    </p:spTree>
    <p:extLst>
      <p:ext uri="{BB962C8B-B14F-4D97-AF65-F5344CB8AC3E}">
        <p14:creationId xmlns:p14="http://schemas.microsoft.com/office/powerpoint/2010/main" val="17589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13" name="Google Shape;447;p37">
            <a:extLst>
              <a:ext uri="{FF2B5EF4-FFF2-40B4-BE49-F238E27FC236}">
                <a16:creationId xmlns:a16="http://schemas.microsoft.com/office/drawing/2014/main" id="{08473631-DB12-49CD-A9C7-6BFF6CC27F11}"/>
              </a:ext>
            </a:extLst>
          </p:cNvPr>
          <p:cNvSpPr/>
          <p:nvPr/>
        </p:nvSpPr>
        <p:spPr>
          <a:xfrm>
            <a:off x="484265" y="936741"/>
            <a:ext cx="11180352" cy="14400"/>
          </a:xfrm>
          <a:prstGeom prst="rect">
            <a:avLst/>
          </a:prstGeom>
          <a:solidFill>
            <a:srgbClr val="823799"/>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4" name="Google Shape;448;p37">
            <a:extLst>
              <a:ext uri="{FF2B5EF4-FFF2-40B4-BE49-F238E27FC236}">
                <a16:creationId xmlns:a16="http://schemas.microsoft.com/office/drawing/2014/main" id="{9FAA419C-E64F-4789-85F8-EB4E39C99A46}"/>
              </a:ext>
            </a:extLst>
          </p:cNvPr>
          <p:cNvSpPr txBox="1"/>
          <p:nvPr/>
        </p:nvSpPr>
        <p:spPr>
          <a:xfrm>
            <a:off x="463973" y="376625"/>
            <a:ext cx="6242495" cy="574398"/>
          </a:xfrm>
          <a:prstGeom prst="rect">
            <a:avLst/>
          </a:prstGeom>
          <a:noFill/>
          <a:ln>
            <a:noFill/>
          </a:ln>
        </p:spPr>
        <p:txBody>
          <a:bodyPr spcFirstLastPara="1" wrap="square" lIns="121900" tIns="60933" rIns="121900" bIns="60933" anchor="t" anchorCtr="0">
            <a:spAutoFit/>
          </a:bodyPr>
          <a:lstStyle/>
          <a:p>
            <a:r>
              <a:rPr lang="fr" sz="2933" b="1" dirty="0">
                <a:solidFill>
                  <a:srgbClr val="0070C0"/>
                </a:solidFill>
              </a:rPr>
              <a:t>Planification du projet</a:t>
            </a:r>
            <a:endParaRPr sz="2933" b="1" dirty="0">
              <a:solidFill>
                <a:srgbClr val="0070C0"/>
              </a:solidFill>
            </a:endParaRPr>
          </a:p>
        </p:txBody>
      </p:sp>
      <p:pic>
        <p:nvPicPr>
          <p:cNvPr id="10" name="Image 9">
            <a:extLst>
              <a:ext uri="{FF2B5EF4-FFF2-40B4-BE49-F238E27FC236}">
                <a16:creationId xmlns:a16="http://schemas.microsoft.com/office/drawing/2014/main" id="{FDD3F54A-3ABF-45F8-AC07-FDDCBD3361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097300"/>
            <a:ext cx="11226800" cy="5396775"/>
          </a:xfrm>
          <a:prstGeom prst="rect">
            <a:avLst/>
          </a:prstGeom>
          <a:noFill/>
          <a:ln>
            <a:noFill/>
          </a:ln>
          <a:effectLst>
            <a:outerShdw blurRad="63500" sx="102000" sy="102000" algn="ctr" rotWithShape="0">
              <a:prstClr val="black">
                <a:alpha val="40000"/>
              </a:prstClr>
            </a:outerShdw>
          </a:effectLst>
        </p:spPr>
      </p:pic>
      <p:pic>
        <p:nvPicPr>
          <p:cNvPr id="7" name="Picture 8" descr="Nouveau logo Capgemini | Aujourd'hui est un grand jour ! Nous sommes ravis  de vous présenter notre nouvelle identité visuelle. | By Capgemini France |  Facebook">
            <a:extLst>
              <a:ext uri="{FF2B5EF4-FFF2-40B4-BE49-F238E27FC236}">
                <a16:creationId xmlns:a16="http://schemas.microsoft.com/office/drawing/2014/main" id="{F7C4DC4A-B209-4FB1-BBCF-AEE736DD67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Google Shape;173;p27">
            <a:extLst>
              <a:ext uri="{FF2B5EF4-FFF2-40B4-BE49-F238E27FC236}">
                <a16:creationId xmlns:a16="http://schemas.microsoft.com/office/drawing/2014/main" id="{63EAD33D-B3D0-42D0-B51B-A72A21680E99}"/>
              </a:ext>
            </a:extLst>
          </p:cNvPr>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9" name="Google Shape;174;p27">
            <a:extLst>
              <a:ext uri="{FF2B5EF4-FFF2-40B4-BE49-F238E27FC236}">
                <a16:creationId xmlns:a16="http://schemas.microsoft.com/office/drawing/2014/main" id="{0552C645-E881-4A2D-A47B-22DF9A3CE7F6}"/>
              </a:ext>
            </a:extLst>
          </p:cNvPr>
          <p:cNvSpPr txBox="1"/>
          <p:nvPr/>
        </p:nvSpPr>
        <p:spPr>
          <a:xfrm>
            <a:off x="662727" y="6515889"/>
            <a:ext cx="6057899" cy="287268"/>
          </a:xfrm>
          <a:prstGeom prst="rect">
            <a:avLst/>
          </a:prstGeom>
          <a:noFill/>
          <a:ln>
            <a:noFill/>
          </a:ln>
        </p:spPr>
        <p:txBody>
          <a:bodyPr spcFirstLastPara="1" wrap="square" lIns="121900" tIns="60933" rIns="121900" bIns="60933" anchor="t" anchorCtr="0">
            <a:spAutoFit/>
          </a:bodyPr>
          <a:lstStyle/>
          <a:p>
            <a:r>
              <a:rPr lang="fr-FR" sz="1067" b="1" dirty="0">
                <a:solidFill>
                  <a:schemeClr val="lt1"/>
                </a:solidFill>
              </a:rPr>
              <a:t>Mise en place d’un système de supervision à base des solutions CI/CD en mode DevOps</a:t>
            </a:r>
          </a:p>
        </p:txBody>
      </p:sp>
      <p:sp>
        <p:nvSpPr>
          <p:cNvPr id="11" name="Google Shape;455;p37">
            <a:extLst>
              <a:ext uri="{FF2B5EF4-FFF2-40B4-BE49-F238E27FC236}">
                <a16:creationId xmlns:a16="http://schemas.microsoft.com/office/drawing/2014/main" id="{7E4DC1F8-7A8A-46E6-B896-9F8CEA09358A}"/>
              </a:ext>
            </a:extLst>
          </p:cNvPr>
          <p:cNvSpPr txBox="1"/>
          <p:nvPr/>
        </p:nvSpPr>
        <p:spPr>
          <a:xfrm>
            <a:off x="8976321" y="584036"/>
            <a:ext cx="2688297" cy="348824"/>
          </a:xfrm>
          <a:prstGeom prst="rect">
            <a:avLst/>
          </a:prstGeom>
          <a:noFill/>
          <a:ln>
            <a:noFill/>
          </a:ln>
        </p:spPr>
        <p:txBody>
          <a:bodyPr spcFirstLastPara="1" wrap="square" lIns="121900" tIns="60933" rIns="121900" bIns="60933" anchor="t" anchorCtr="0">
            <a:spAutoFit/>
          </a:bodyPr>
          <a:lstStyle/>
          <a:p>
            <a:pPr algn="r"/>
            <a:r>
              <a:rPr lang="fr" sz="1467" b="1" dirty="0">
                <a:solidFill>
                  <a:srgbClr val="595959"/>
                </a:solidFill>
              </a:rPr>
              <a:t>Analyse et spécifications</a:t>
            </a:r>
            <a:endParaRPr sz="1467" b="1" dirty="0">
              <a:solidFill>
                <a:srgbClr val="595959"/>
              </a:solidFill>
            </a:endParaRPr>
          </a:p>
        </p:txBody>
      </p:sp>
    </p:spTree>
    <p:extLst>
      <p:ext uri="{BB962C8B-B14F-4D97-AF65-F5344CB8AC3E}">
        <p14:creationId xmlns:p14="http://schemas.microsoft.com/office/powerpoint/2010/main" val="44354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9" name="Image 104"/>
          <p:cNvPicPr/>
          <p:nvPr/>
        </p:nvPicPr>
        <p:blipFill>
          <a:blip r:embed="rId3" cstate="print">
            <a:extLst>
              <a:ext uri="{28A0092B-C50C-407E-A947-70E740481C1C}">
                <a14:useLocalDpi xmlns:a14="http://schemas.microsoft.com/office/drawing/2010/main" val="0"/>
              </a:ext>
            </a:extLst>
          </a:blip>
          <a:stretch>
            <a:fillRect/>
          </a:stretch>
        </p:blipFill>
        <p:spPr>
          <a:xfrm>
            <a:off x="1410792" y="1092200"/>
            <a:ext cx="9824078" cy="5404495"/>
          </a:xfrm>
          <a:prstGeom prst="rect">
            <a:avLst/>
          </a:prstGeom>
          <a:effectLst>
            <a:outerShdw blurRad="63500" sx="102000" sy="102000" algn="ctr" rotWithShape="0">
              <a:prstClr val="black">
                <a:alpha val="40000"/>
              </a:prstClr>
            </a:outerShdw>
          </a:effectLst>
        </p:spPr>
      </p:pic>
      <p:sp>
        <p:nvSpPr>
          <p:cNvPr id="10" name="Google Shape;447;p37">
            <a:extLst>
              <a:ext uri="{FF2B5EF4-FFF2-40B4-BE49-F238E27FC236}">
                <a16:creationId xmlns:a16="http://schemas.microsoft.com/office/drawing/2014/main" id="{BB984762-C926-42B0-BD3B-B65CED39BE47}"/>
              </a:ext>
            </a:extLst>
          </p:cNvPr>
          <p:cNvSpPr/>
          <p:nvPr/>
        </p:nvSpPr>
        <p:spPr>
          <a:xfrm>
            <a:off x="484265" y="936741"/>
            <a:ext cx="11180352" cy="14400"/>
          </a:xfrm>
          <a:prstGeom prst="rect">
            <a:avLst/>
          </a:prstGeom>
          <a:solidFill>
            <a:srgbClr val="823799"/>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1" name="Google Shape;448;p37">
            <a:extLst>
              <a:ext uri="{FF2B5EF4-FFF2-40B4-BE49-F238E27FC236}">
                <a16:creationId xmlns:a16="http://schemas.microsoft.com/office/drawing/2014/main" id="{3B8816CD-D230-4CB6-87F1-798EC18F3495}"/>
              </a:ext>
            </a:extLst>
          </p:cNvPr>
          <p:cNvSpPr txBox="1"/>
          <p:nvPr/>
        </p:nvSpPr>
        <p:spPr>
          <a:xfrm>
            <a:off x="463973" y="376625"/>
            <a:ext cx="6242495" cy="574398"/>
          </a:xfrm>
          <a:prstGeom prst="rect">
            <a:avLst/>
          </a:prstGeom>
          <a:noFill/>
          <a:ln>
            <a:noFill/>
          </a:ln>
        </p:spPr>
        <p:txBody>
          <a:bodyPr spcFirstLastPara="1" wrap="square" lIns="121900" tIns="60933" rIns="121900" bIns="60933" anchor="t" anchorCtr="0">
            <a:spAutoFit/>
          </a:bodyPr>
          <a:lstStyle/>
          <a:p>
            <a:r>
              <a:rPr lang="fr" sz="2933" b="1" dirty="0">
                <a:solidFill>
                  <a:srgbClr val="0070C0"/>
                </a:solidFill>
              </a:rPr>
              <a:t>Diagramme de Gantt</a:t>
            </a:r>
            <a:endParaRPr sz="2933" b="1" dirty="0">
              <a:solidFill>
                <a:srgbClr val="0070C0"/>
              </a:solidFill>
            </a:endParaRPr>
          </a:p>
        </p:txBody>
      </p:sp>
      <p:sp>
        <p:nvSpPr>
          <p:cNvPr id="12" name="Google Shape;455;p37">
            <a:extLst>
              <a:ext uri="{FF2B5EF4-FFF2-40B4-BE49-F238E27FC236}">
                <a16:creationId xmlns:a16="http://schemas.microsoft.com/office/drawing/2014/main" id="{28C274F7-90E0-45E9-9B65-DFDDE75E9728}"/>
              </a:ext>
            </a:extLst>
          </p:cNvPr>
          <p:cNvSpPr txBox="1"/>
          <p:nvPr/>
        </p:nvSpPr>
        <p:spPr>
          <a:xfrm>
            <a:off x="8976321" y="584036"/>
            <a:ext cx="2688297" cy="348824"/>
          </a:xfrm>
          <a:prstGeom prst="rect">
            <a:avLst/>
          </a:prstGeom>
          <a:noFill/>
          <a:ln>
            <a:noFill/>
          </a:ln>
        </p:spPr>
        <p:txBody>
          <a:bodyPr spcFirstLastPara="1" wrap="square" lIns="121900" tIns="60933" rIns="121900" bIns="60933" anchor="t" anchorCtr="0">
            <a:spAutoFit/>
          </a:bodyPr>
          <a:lstStyle/>
          <a:p>
            <a:pPr algn="r"/>
            <a:r>
              <a:rPr lang="fr" sz="1467" b="1" dirty="0">
                <a:solidFill>
                  <a:srgbClr val="595959"/>
                </a:solidFill>
              </a:rPr>
              <a:t>Analyse et spécification</a:t>
            </a:r>
            <a:endParaRPr sz="1467" b="1" dirty="0">
              <a:solidFill>
                <a:srgbClr val="595959"/>
              </a:solidFill>
            </a:endParaRPr>
          </a:p>
        </p:txBody>
      </p:sp>
      <p:pic>
        <p:nvPicPr>
          <p:cNvPr id="7" name="Picture 8" descr="Nouveau logo Capgemini | Aujourd'hui est un grand jour ! Nous sommes ravis  de vous présenter notre nouvelle identité visuelle. | By Capgemini France |  Facebook">
            <a:extLst>
              <a:ext uri="{FF2B5EF4-FFF2-40B4-BE49-F238E27FC236}">
                <a16:creationId xmlns:a16="http://schemas.microsoft.com/office/drawing/2014/main" id="{C788A9FF-93A7-4485-B39D-95FED27596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Google Shape;173;p27">
            <a:extLst>
              <a:ext uri="{FF2B5EF4-FFF2-40B4-BE49-F238E27FC236}">
                <a16:creationId xmlns:a16="http://schemas.microsoft.com/office/drawing/2014/main" id="{2BED2BCD-8FDC-4C78-9EA6-31836C6F6937}"/>
              </a:ext>
            </a:extLst>
          </p:cNvPr>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3" name="Google Shape;174;p27">
            <a:extLst>
              <a:ext uri="{FF2B5EF4-FFF2-40B4-BE49-F238E27FC236}">
                <a16:creationId xmlns:a16="http://schemas.microsoft.com/office/drawing/2014/main" id="{4931E566-F366-40CB-9676-F56469C1447C}"/>
              </a:ext>
            </a:extLst>
          </p:cNvPr>
          <p:cNvSpPr txBox="1"/>
          <p:nvPr/>
        </p:nvSpPr>
        <p:spPr>
          <a:xfrm>
            <a:off x="662727" y="6515889"/>
            <a:ext cx="6057899" cy="287268"/>
          </a:xfrm>
          <a:prstGeom prst="rect">
            <a:avLst/>
          </a:prstGeom>
          <a:noFill/>
          <a:ln>
            <a:noFill/>
          </a:ln>
        </p:spPr>
        <p:txBody>
          <a:bodyPr spcFirstLastPara="1" wrap="square" lIns="121900" tIns="60933" rIns="121900" bIns="60933" anchor="t" anchorCtr="0">
            <a:spAutoFit/>
          </a:bodyPr>
          <a:lstStyle/>
          <a:p>
            <a:r>
              <a:rPr lang="fr-FR" sz="1067" b="1" dirty="0">
                <a:solidFill>
                  <a:schemeClr val="lt1"/>
                </a:solidFill>
              </a:rPr>
              <a:t>Mise en place d’un système de supervision à base des solutions CI/CD en mode DevOps</a:t>
            </a:r>
          </a:p>
        </p:txBody>
      </p:sp>
    </p:spTree>
    <p:extLst>
      <p:ext uri="{BB962C8B-B14F-4D97-AF65-F5344CB8AC3E}">
        <p14:creationId xmlns:p14="http://schemas.microsoft.com/office/powerpoint/2010/main" val="2020728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13" name="Google Shape;447;p37">
            <a:extLst>
              <a:ext uri="{FF2B5EF4-FFF2-40B4-BE49-F238E27FC236}">
                <a16:creationId xmlns:a16="http://schemas.microsoft.com/office/drawing/2014/main" id="{08473631-DB12-49CD-A9C7-6BFF6CC27F11}"/>
              </a:ext>
            </a:extLst>
          </p:cNvPr>
          <p:cNvSpPr/>
          <p:nvPr/>
        </p:nvSpPr>
        <p:spPr>
          <a:xfrm>
            <a:off x="484265" y="936741"/>
            <a:ext cx="11180352" cy="14400"/>
          </a:xfrm>
          <a:prstGeom prst="rect">
            <a:avLst/>
          </a:prstGeom>
          <a:solidFill>
            <a:srgbClr val="823799"/>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4" name="Google Shape;448;p37">
            <a:extLst>
              <a:ext uri="{FF2B5EF4-FFF2-40B4-BE49-F238E27FC236}">
                <a16:creationId xmlns:a16="http://schemas.microsoft.com/office/drawing/2014/main" id="{9FAA419C-E64F-4789-85F8-EB4E39C99A46}"/>
              </a:ext>
            </a:extLst>
          </p:cNvPr>
          <p:cNvSpPr txBox="1"/>
          <p:nvPr/>
        </p:nvSpPr>
        <p:spPr>
          <a:xfrm>
            <a:off x="463973" y="376625"/>
            <a:ext cx="6242495" cy="574398"/>
          </a:xfrm>
          <a:prstGeom prst="rect">
            <a:avLst/>
          </a:prstGeom>
          <a:noFill/>
          <a:ln>
            <a:noFill/>
          </a:ln>
        </p:spPr>
        <p:txBody>
          <a:bodyPr spcFirstLastPara="1" wrap="square" lIns="121900" tIns="60933" rIns="121900" bIns="60933" anchor="t" anchorCtr="0">
            <a:spAutoFit/>
          </a:bodyPr>
          <a:lstStyle/>
          <a:p>
            <a:r>
              <a:rPr lang="fr" sz="2933" b="1" dirty="0">
                <a:solidFill>
                  <a:srgbClr val="0070C0"/>
                </a:solidFill>
              </a:rPr>
              <a:t>Besoins fonctionnels</a:t>
            </a:r>
            <a:endParaRPr sz="2933" b="1" dirty="0">
              <a:solidFill>
                <a:srgbClr val="0070C0"/>
              </a:solidFill>
            </a:endParaRPr>
          </a:p>
        </p:txBody>
      </p:sp>
      <p:sp>
        <p:nvSpPr>
          <p:cNvPr id="15" name="Google Shape;455;p37">
            <a:extLst>
              <a:ext uri="{FF2B5EF4-FFF2-40B4-BE49-F238E27FC236}">
                <a16:creationId xmlns:a16="http://schemas.microsoft.com/office/drawing/2014/main" id="{40B76D13-F0DF-4B80-A87E-844EDC8AFFB3}"/>
              </a:ext>
            </a:extLst>
          </p:cNvPr>
          <p:cNvSpPr txBox="1"/>
          <p:nvPr/>
        </p:nvSpPr>
        <p:spPr>
          <a:xfrm>
            <a:off x="8976321" y="584036"/>
            <a:ext cx="2688297" cy="348824"/>
          </a:xfrm>
          <a:prstGeom prst="rect">
            <a:avLst/>
          </a:prstGeom>
          <a:noFill/>
          <a:ln>
            <a:noFill/>
          </a:ln>
        </p:spPr>
        <p:txBody>
          <a:bodyPr spcFirstLastPara="1" wrap="square" lIns="121900" tIns="60933" rIns="121900" bIns="60933" anchor="t" anchorCtr="0">
            <a:spAutoFit/>
          </a:bodyPr>
          <a:lstStyle/>
          <a:p>
            <a:pPr algn="r"/>
            <a:r>
              <a:rPr lang="fr" sz="1467" b="1" dirty="0">
                <a:solidFill>
                  <a:srgbClr val="595959"/>
                </a:solidFill>
              </a:rPr>
              <a:t>Analyse et spécification</a:t>
            </a:r>
            <a:endParaRPr sz="1467" b="1" dirty="0">
              <a:solidFill>
                <a:srgbClr val="595959"/>
              </a:solidFill>
            </a:endParaRPr>
          </a:p>
        </p:txBody>
      </p:sp>
      <p:graphicFrame>
        <p:nvGraphicFramePr>
          <p:cNvPr id="16" name="Content Placeholder 3">
            <a:extLst>
              <a:ext uri="{FF2B5EF4-FFF2-40B4-BE49-F238E27FC236}">
                <a16:creationId xmlns:a16="http://schemas.microsoft.com/office/drawing/2014/main" id="{566ACA75-AF30-4277-914B-791EE02A1869}"/>
              </a:ext>
            </a:extLst>
          </p:cNvPr>
          <p:cNvGraphicFramePr>
            <a:graphicFrameLocks/>
          </p:cNvGraphicFramePr>
          <p:nvPr>
            <p:extLst>
              <p:ext uri="{D42A27DB-BD31-4B8C-83A1-F6EECF244321}">
                <p14:modId xmlns:p14="http://schemas.microsoft.com/office/powerpoint/2010/main" val="496368180"/>
              </p:ext>
            </p:extLst>
          </p:nvPr>
        </p:nvGraphicFramePr>
        <p:xfrm>
          <a:off x="2114832" y="1204859"/>
          <a:ext cx="6297152" cy="48635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8" descr="Nouveau logo Capgemini | Aujourd'hui est un grand jour ! Nous sommes ravis  de vous présenter notre nouvelle identité visuelle. | By Capgemini France |  Facebook">
            <a:extLst>
              <a:ext uri="{FF2B5EF4-FFF2-40B4-BE49-F238E27FC236}">
                <a16:creationId xmlns:a16="http://schemas.microsoft.com/office/drawing/2014/main" id="{DE4BC36A-8E30-419B-8472-9E01A54FC0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Google Shape;173;p27">
            <a:extLst>
              <a:ext uri="{FF2B5EF4-FFF2-40B4-BE49-F238E27FC236}">
                <a16:creationId xmlns:a16="http://schemas.microsoft.com/office/drawing/2014/main" id="{73D4A4D3-E1D9-44C0-B140-7909D8D9152F}"/>
              </a:ext>
            </a:extLst>
          </p:cNvPr>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9" name="Google Shape;174;p27">
            <a:extLst>
              <a:ext uri="{FF2B5EF4-FFF2-40B4-BE49-F238E27FC236}">
                <a16:creationId xmlns:a16="http://schemas.microsoft.com/office/drawing/2014/main" id="{6773FF46-7C5F-4373-8371-3E44E0297825}"/>
              </a:ext>
            </a:extLst>
          </p:cNvPr>
          <p:cNvSpPr txBox="1"/>
          <p:nvPr/>
        </p:nvSpPr>
        <p:spPr>
          <a:xfrm>
            <a:off x="662727" y="6515889"/>
            <a:ext cx="6057899" cy="287268"/>
          </a:xfrm>
          <a:prstGeom prst="rect">
            <a:avLst/>
          </a:prstGeom>
          <a:noFill/>
          <a:ln>
            <a:noFill/>
          </a:ln>
        </p:spPr>
        <p:txBody>
          <a:bodyPr spcFirstLastPara="1" wrap="square" lIns="121900" tIns="60933" rIns="121900" bIns="60933" anchor="t" anchorCtr="0">
            <a:spAutoFit/>
          </a:bodyPr>
          <a:lstStyle/>
          <a:p>
            <a:r>
              <a:rPr lang="fr-FR" sz="1067" b="1" dirty="0">
                <a:solidFill>
                  <a:schemeClr val="lt1"/>
                </a:solidFill>
              </a:rPr>
              <a:t>Mise en place d’un système de supervision à base des solutions CI/CD en mode DevOps</a:t>
            </a:r>
          </a:p>
        </p:txBody>
      </p:sp>
    </p:spTree>
    <p:extLst>
      <p:ext uri="{BB962C8B-B14F-4D97-AF65-F5344CB8AC3E}">
        <p14:creationId xmlns:p14="http://schemas.microsoft.com/office/powerpoint/2010/main" val="399886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6">
                                            <p:graphicEl>
                                              <a:dgm id="{D5C71205-F047-49AB-8E79-59E760C55178}"/>
                                            </p:graphicEl>
                                          </p:spTgt>
                                        </p:tgtEl>
                                        <p:attrNameLst>
                                          <p:attrName>style.visibility</p:attrName>
                                        </p:attrNameLst>
                                      </p:cBhvr>
                                      <p:to>
                                        <p:strVal val="visible"/>
                                      </p:to>
                                    </p:set>
                                    <p:anim calcmode="lin" valueType="num">
                                      <p:cBhvr additive="base">
                                        <p:cTn id="7" dur="500" fill="hold"/>
                                        <p:tgtEl>
                                          <p:spTgt spid="16">
                                            <p:graphicEl>
                                              <a:dgm id="{D5C71205-F047-49AB-8E79-59E760C55178}"/>
                                            </p:graphic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6">
                                            <p:graphicEl>
                                              <a:dgm id="{D5C71205-F047-49AB-8E79-59E760C55178}"/>
                                            </p:graphic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6">
                                            <p:graphicEl>
                                              <a:dgm id="{E80AB108-2A7A-4C6D-B7A7-2789E6558F64}"/>
                                            </p:graphicEl>
                                          </p:spTgt>
                                        </p:tgtEl>
                                        <p:attrNameLst>
                                          <p:attrName>style.visibility</p:attrName>
                                        </p:attrNameLst>
                                      </p:cBhvr>
                                      <p:to>
                                        <p:strVal val="visible"/>
                                      </p:to>
                                    </p:set>
                                    <p:anim calcmode="lin" valueType="num">
                                      <p:cBhvr additive="base">
                                        <p:cTn id="12" dur="500" fill="hold"/>
                                        <p:tgtEl>
                                          <p:spTgt spid="16">
                                            <p:graphicEl>
                                              <a:dgm id="{E80AB108-2A7A-4C6D-B7A7-2789E6558F64}"/>
                                            </p:graphic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16">
                                            <p:graphicEl>
                                              <a:dgm id="{E80AB108-2A7A-4C6D-B7A7-2789E6558F64}"/>
                                            </p:graphic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6">
                                            <p:graphicEl>
                                              <a:dgm id="{14F7B6C1-5E8C-47D8-A946-18DEA8B22585}"/>
                                            </p:graphicEl>
                                          </p:spTgt>
                                        </p:tgtEl>
                                        <p:attrNameLst>
                                          <p:attrName>style.visibility</p:attrName>
                                        </p:attrNameLst>
                                      </p:cBhvr>
                                      <p:to>
                                        <p:strVal val="visible"/>
                                      </p:to>
                                    </p:set>
                                    <p:anim calcmode="lin" valueType="num">
                                      <p:cBhvr additive="base">
                                        <p:cTn id="17" dur="500" fill="hold"/>
                                        <p:tgtEl>
                                          <p:spTgt spid="16">
                                            <p:graphicEl>
                                              <a:dgm id="{14F7B6C1-5E8C-47D8-A946-18DEA8B22585}"/>
                                            </p:graphic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6">
                                            <p:graphicEl>
                                              <a:dgm id="{14F7B6C1-5E8C-47D8-A946-18DEA8B22585}"/>
                                            </p:graphic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16">
                                            <p:graphicEl>
                                              <a:dgm id="{DB44DAE8-FFF5-4C9F-B0C8-0000397864D9}"/>
                                            </p:graphicEl>
                                          </p:spTgt>
                                        </p:tgtEl>
                                        <p:attrNameLst>
                                          <p:attrName>style.visibility</p:attrName>
                                        </p:attrNameLst>
                                      </p:cBhvr>
                                      <p:to>
                                        <p:strVal val="visible"/>
                                      </p:to>
                                    </p:set>
                                    <p:anim calcmode="lin" valueType="num">
                                      <p:cBhvr additive="base">
                                        <p:cTn id="22" dur="500" fill="hold"/>
                                        <p:tgtEl>
                                          <p:spTgt spid="16">
                                            <p:graphicEl>
                                              <a:dgm id="{DB44DAE8-FFF5-4C9F-B0C8-0000397864D9}"/>
                                            </p:graphic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6">
                                            <p:graphicEl>
                                              <a:dgm id="{DB44DAE8-FFF5-4C9F-B0C8-0000397864D9}"/>
                                            </p:graphic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16">
                                            <p:graphicEl>
                                              <a:dgm id="{BF02B726-00EC-4BA4-B883-771F68F45319}"/>
                                            </p:graphicEl>
                                          </p:spTgt>
                                        </p:tgtEl>
                                        <p:attrNameLst>
                                          <p:attrName>style.visibility</p:attrName>
                                        </p:attrNameLst>
                                      </p:cBhvr>
                                      <p:to>
                                        <p:strVal val="visible"/>
                                      </p:to>
                                    </p:set>
                                    <p:anim calcmode="lin" valueType="num">
                                      <p:cBhvr additive="base">
                                        <p:cTn id="27" dur="500" fill="hold"/>
                                        <p:tgtEl>
                                          <p:spTgt spid="16">
                                            <p:graphicEl>
                                              <a:dgm id="{BF02B726-00EC-4BA4-B883-771F68F45319}"/>
                                            </p:graphic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6">
                                            <p:graphicEl>
                                              <a:dgm id="{BF02B726-00EC-4BA4-B883-771F68F45319}"/>
                                            </p:graphic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16">
                                            <p:graphicEl>
                                              <a:dgm id="{EAADE16E-BEA3-4F7D-900B-D1DB5FF20C52}"/>
                                            </p:graphicEl>
                                          </p:spTgt>
                                        </p:tgtEl>
                                        <p:attrNameLst>
                                          <p:attrName>style.visibility</p:attrName>
                                        </p:attrNameLst>
                                      </p:cBhvr>
                                      <p:to>
                                        <p:strVal val="visible"/>
                                      </p:to>
                                    </p:set>
                                    <p:anim calcmode="lin" valueType="num">
                                      <p:cBhvr additive="base">
                                        <p:cTn id="32" dur="500" fill="hold"/>
                                        <p:tgtEl>
                                          <p:spTgt spid="16">
                                            <p:graphicEl>
                                              <a:dgm id="{EAADE16E-BEA3-4F7D-900B-D1DB5FF20C52}"/>
                                            </p:graphic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16">
                                            <p:graphicEl>
                                              <a:dgm id="{EAADE16E-BEA3-4F7D-900B-D1DB5FF20C52}"/>
                                            </p:graphic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16">
                                            <p:graphicEl>
                                              <a:dgm id="{EFB6334D-8F41-4A0B-9380-9055C9020D90}"/>
                                            </p:graphicEl>
                                          </p:spTgt>
                                        </p:tgtEl>
                                        <p:attrNameLst>
                                          <p:attrName>style.visibility</p:attrName>
                                        </p:attrNameLst>
                                      </p:cBhvr>
                                      <p:to>
                                        <p:strVal val="visible"/>
                                      </p:to>
                                    </p:set>
                                    <p:anim calcmode="lin" valueType="num">
                                      <p:cBhvr additive="base">
                                        <p:cTn id="37" dur="500" fill="hold"/>
                                        <p:tgtEl>
                                          <p:spTgt spid="16">
                                            <p:graphicEl>
                                              <a:dgm id="{EFB6334D-8F41-4A0B-9380-9055C9020D90}"/>
                                            </p:graphic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6">
                                            <p:graphicEl>
                                              <a:dgm id="{EFB6334D-8F41-4A0B-9380-9055C9020D90}"/>
                                            </p:graphic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grpId="0" nodeType="afterEffect">
                                  <p:stCondLst>
                                    <p:cond delay="0"/>
                                  </p:stCondLst>
                                  <p:childTnLst>
                                    <p:set>
                                      <p:cBhvr>
                                        <p:cTn id="41" dur="1" fill="hold">
                                          <p:stCondLst>
                                            <p:cond delay="0"/>
                                          </p:stCondLst>
                                        </p:cTn>
                                        <p:tgtEl>
                                          <p:spTgt spid="16">
                                            <p:graphicEl>
                                              <a:dgm id="{C43841FC-04C6-4A58-B659-E70DB6B82CB6}"/>
                                            </p:graphicEl>
                                          </p:spTgt>
                                        </p:tgtEl>
                                        <p:attrNameLst>
                                          <p:attrName>style.visibility</p:attrName>
                                        </p:attrNameLst>
                                      </p:cBhvr>
                                      <p:to>
                                        <p:strVal val="visible"/>
                                      </p:to>
                                    </p:set>
                                    <p:anim calcmode="lin" valueType="num">
                                      <p:cBhvr additive="base">
                                        <p:cTn id="42" dur="500" fill="hold"/>
                                        <p:tgtEl>
                                          <p:spTgt spid="16">
                                            <p:graphicEl>
                                              <a:dgm id="{C43841FC-04C6-4A58-B659-E70DB6B82CB6}"/>
                                            </p:graphic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16">
                                            <p:graphicEl>
                                              <a:dgm id="{C43841FC-04C6-4A58-B659-E70DB6B82CB6}"/>
                                            </p:graphicEl>
                                          </p:spTgt>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fill="hold" grpId="0" nodeType="afterEffect">
                                  <p:stCondLst>
                                    <p:cond delay="0"/>
                                  </p:stCondLst>
                                  <p:childTnLst>
                                    <p:set>
                                      <p:cBhvr>
                                        <p:cTn id="46" dur="1" fill="hold">
                                          <p:stCondLst>
                                            <p:cond delay="0"/>
                                          </p:stCondLst>
                                        </p:cTn>
                                        <p:tgtEl>
                                          <p:spTgt spid="16">
                                            <p:graphicEl>
                                              <a:dgm id="{5CD926C2-3547-4EEF-98D0-A03B7693C68B}"/>
                                            </p:graphicEl>
                                          </p:spTgt>
                                        </p:tgtEl>
                                        <p:attrNameLst>
                                          <p:attrName>style.visibility</p:attrName>
                                        </p:attrNameLst>
                                      </p:cBhvr>
                                      <p:to>
                                        <p:strVal val="visible"/>
                                      </p:to>
                                    </p:set>
                                    <p:anim calcmode="lin" valueType="num">
                                      <p:cBhvr additive="base">
                                        <p:cTn id="47" dur="500" fill="hold"/>
                                        <p:tgtEl>
                                          <p:spTgt spid="16">
                                            <p:graphicEl>
                                              <a:dgm id="{5CD926C2-3547-4EEF-98D0-A03B7693C68B}"/>
                                            </p:graphic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6">
                                            <p:graphicEl>
                                              <a:dgm id="{5CD926C2-3547-4EEF-98D0-A03B7693C68B}"/>
                                            </p:graphic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2" fill="hold" grpId="0" nodeType="afterEffect">
                                  <p:stCondLst>
                                    <p:cond delay="0"/>
                                  </p:stCondLst>
                                  <p:childTnLst>
                                    <p:set>
                                      <p:cBhvr>
                                        <p:cTn id="51" dur="1" fill="hold">
                                          <p:stCondLst>
                                            <p:cond delay="0"/>
                                          </p:stCondLst>
                                        </p:cTn>
                                        <p:tgtEl>
                                          <p:spTgt spid="16">
                                            <p:graphicEl>
                                              <a:dgm id="{FB59CCE4-FE34-4B4A-BA6F-5C2D566F6A20}"/>
                                            </p:graphicEl>
                                          </p:spTgt>
                                        </p:tgtEl>
                                        <p:attrNameLst>
                                          <p:attrName>style.visibility</p:attrName>
                                        </p:attrNameLst>
                                      </p:cBhvr>
                                      <p:to>
                                        <p:strVal val="visible"/>
                                      </p:to>
                                    </p:set>
                                    <p:anim calcmode="lin" valueType="num">
                                      <p:cBhvr additive="base">
                                        <p:cTn id="52" dur="500" fill="hold"/>
                                        <p:tgtEl>
                                          <p:spTgt spid="16">
                                            <p:graphicEl>
                                              <a:dgm id="{FB59CCE4-FE34-4B4A-BA6F-5C2D566F6A20}"/>
                                            </p:graphicEl>
                                          </p:spTgt>
                                        </p:tgtEl>
                                        <p:attrNameLst>
                                          <p:attrName>ppt_x</p:attrName>
                                        </p:attrNameLst>
                                      </p:cBhvr>
                                      <p:tavLst>
                                        <p:tav tm="0">
                                          <p:val>
                                            <p:strVal val="1+#ppt_w/2"/>
                                          </p:val>
                                        </p:tav>
                                        <p:tav tm="100000">
                                          <p:val>
                                            <p:strVal val="#ppt_x"/>
                                          </p:val>
                                        </p:tav>
                                      </p:tavLst>
                                    </p:anim>
                                    <p:anim calcmode="lin" valueType="num">
                                      <p:cBhvr additive="base">
                                        <p:cTn id="53" dur="500" fill="hold"/>
                                        <p:tgtEl>
                                          <p:spTgt spid="16">
                                            <p:graphicEl>
                                              <a:dgm id="{FB59CCE4-FE34-4B4A-BA6F-5C2D566F6A20}"/>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13" name="Google Shape;447;p37">
            <a:extLst>
              <a:ext uri="{FF2B5EF4-FFF2-40B4-BE49-F238E27FC236}">
                <a16:creationId xmlns:a16="http://schemas.microsoft.com/office/drawing/2014/main" id="{08473631-DB12-49CD-A9C7-6BFF6CC27F11}"/>
              </a:ext>
            </a:extLst>
          </p:cNvPr>
          <p:cNvSpPr/>
          <p:nvPr/>
        </p:nvSpPr>
        <p:spPr>
          <a:xfrm>
            <a:off x="484265" y="936741"/>
            <a:ext cx="11180352" cy="14400"/>
          </a:xfrm>
          <a:prstGeom prst="rect">
            <a:avLst/>
          </a:prstGeom>
          <a:solidFill>
            <a:srgbClr val="823799"/>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4" name="Google Shape;448;p37">
            <a:extLst>
              <a:ext uri="{FF2B5EF4-FFF2-40B4-BE49-F238E27FC236}">
                <a16:creationId xmlns:a16="http://schemas.microsoft.com/office/drawing/2014/main" id="{9FAA419C-E64F-4789-85F8-EB4E39C99A46}"/>
              </a:ext>
            </a:extLst>
          </p:cNvPr>
          <p:cNvSpPr txBox="1"/>
          <p:nvPr/>
        </p:nvSpPr>
        <p:spPr>
          <a:xfrm>
            <a:off x="463973" y="376625"/>
            <a:ext cx="6242495" cy="574398"/>
          </a:xfrm>
          <a:prstGeom prst="rect">
            <a:avLst/>
          </a:prstGeom>
          <a:noFill/>
          <a:ln>
            <a:noFill/>
          </a:ln>
        </p:spPr>
        <p:txBody>
          <a:bodyPr spcFirstLastPara="1" wrap="square" lIns="121900" tIns="60933" rIns="121900" bIns="60933" anchor="t" anchorCtr="0">
            <a:spAutoFit/>
          </a:bodyPr>
          <a:lstStyle/>
          <a:p>
            <a:r>
              <a:rPr lang="fr" sz="2933" b="1" dirty="0">
                <a:solidFill>
                  <a:srgbClr val="0070C0"/>
                </a:solidFill>
              </a:rPr>
              <a:t>Besoins non fonctionnels</a:t>
            </a:r>
            <a:endParaRPr sz="2933" b="1" dirty="0">
              <a:solidFill>
                <a:srgbClr val="0070C0"/>
              </a:solidFill>
            </a:endParaRPr>
          </a:p>
        </p:txBody>
      </p:sp>
      <p:sp>
        <p:nvSpPr>
          <p:cNvPr id="15" name="Google Shape;455;p37">
            <a:extLst>
              <a:ext uri="{FF2B5EF4-FFF2-40B4-BE49-F238E27FC236}">
                <a16:creationId xmlns:a16="http://schemas.microsoft.com/office/drawing/2014/main" id="{40B76D13-F0DF-4B80-A87E-844EDC8AFFB3}"/>
              </a:ext>
            </a:extLst>
          </p:cNvPr>
          <p:cNvSpPr txBox="1"/>
          <p:nvPr/>
        </p:nvSpPr>
        <p:spPr>
          <a:xfrm>
            <a:off x="8976321" y="584036"/>
            <a:ext cx="2688297" cy="348824"/>
          </a:xfrm>
          <a:prstGeom prst="rect">
            <a:avLst/>
          </a:prstGeom>
          <a:noFill/>
          <a:ln>
            <a:noFill/>
          </a:ln>
        </p:spPr>
        <p:txBody>
          <a:bodyPr spcFirstLastPara="1" wrap="square" lIns="121900" tIns="60933" rIns="121900" bIns="60933" anchor="t" anchorCtr="0">
            <a:spAutoFit/>
          </a:bodyPr>
          <a:lstStyle/>
          <a:p>
            <a:pPr algn="r"/>
            <a:r>
              <a:rPr lang="fr" sz="1467" b="1" dirty="0">
                <a:solidFill>
                  <a:srgbClr val="595959"/>
                </a:solidFill>
              </a:rPr>
              <a:t>Analyse et spécification</a:t>
            </a:r>
            <a:endParaRPr sz="1467" b="1" dirty="0">
              <a:solidFill>
                <a:srgbClr val="595959"/>
              </a:solidFill>
            </a:endParaRPr>
          </a:p>
        </p:txBody>
      </p:sp>
      <p:graphicFrame>
        <p:nvGraphicFramePr>
          <p:cNvPr id="6" name="Content Placeholder 3">
            <a:extLst>
              <a:ext uri="{FF2B5EF4-FFF2-40B4-BE49-F238E27FC236}">
                <a16:creationId xmlns:a16="http://schemas.microsoft.com/office/drawing/2014/main" id="{7C714057-1D08-4585-A17A-7499296C92BE}"/>
              </a:ext>
            </a:extLst>
          </p:cNvPr>
          <p:cNvGraphicFramePr>
            <a:graphicFrameLocks/>
          </p:cNvGraphicFramePr>
          <p:nvPr>
            <p:extLst>
              <p:ext uri="{D42A27DB-BD31-4B8C-83A1-F6EECF244321}">
                <p14:modId xmlns:p14="http://schemas.microsoft.com/office/powerpoint/2010/main" val="2388163639"/>
              </p:ext>
            </p:extLst>
          </p:nvPr>
        </p:nvGraphicFramePr>
        <p:xfrm>
          <a:off x="2113773" y="1121150"/>
          <a:ext cx="7964454" cy="5334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8" descr="Nouveau logo Capgemini | Aujourd'hui est un grand jour ! Nous sommes ravis  de vous présenter notre nouvelle identité visuelle. | By Capgemini France |  Facebook">
            <a:extLst>
              <a:ext uri="{FF2B5EF4-FFF2-40B4-BE49-F238E27FC236}">
                <a16:creationId xmlns:a16="http://schemas.microsoft.com/office/drawing/2014/main" id="{73C2B948-75B6-4CF8-A043-2F72BDC07A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Google Shape;173;p27">
            <a:extLst>
              <a:ext uri="{FF2B5EF4-FFF2-40B4-BE49-F238E27FC236}">
                <a16:creationId xmlns:a16="http://schemas.microsoft.com/office/drawing/2014/main" id="{2652DABE-CC51-458C-80AC-7CD5D7C46177}"/>
              </a:ext>
            </a:extLst>
          </p:cNvPr>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0" name="Google Shape;174;p27">
            <a:extLst>
              <a:ext uri="{FF2B5EF4-FFF2-40B4-BE49-F238E27FC236}">
                <a16:creationId xmlns:a16="http://schemas.microsoft.com/office/drawing/2014/main" id="{C1A4B27A-4980-4A38-B715-DF9392CB08BC}"/>
              </a:ext>
            </a:extLst>
          </p:cNvPr>
          <p:cNvSpPr txBox="1"/>
          <p:nvPr/>
        </p:nvSpPr>
        <p:spPr>
          <a:xfrm>
            <a:off x="662727" y="6515889"/>
            <a:ext cx="6057899" cy="287268"/>
          </a:xfrm>
          <a:prstGeom prst="rect">
            <a:avLst/>
          </a:prstGeom>
          <a:noFill/>
          <a:ln>
            <a:noFill/>
          </a:ln>
        </p:spPr>
        <p:txBody>
          <a:bodyPr spcFirstLastPara="1" wrap="square" lIns="121900" tIns="60933" rIns="121900" bIns="60933" anchor="t" anchorCtr="0">
            <a:spAutoFit/>
          </a:bodyPr>
          <a:lstStyle/>
          <a:p>
            <a:r>
              <a:rPr lang="fr-FR" sz="1067" b="1" dirty="0">
                <a:solidFill>
                  <a:schemeClr val="lt1"/>
                </a:solidFill>
              </a:rPr>
              <a:t>Mise en place d’un système de supervision à base des solutions CI/CD en mode DevOps</a:t>
            </a:r>
          </a:p>
        </p:txBody>
      </p:sp>
    </p:spTree>
    <p:extLst>
      <p:ext uri="{BB962C8B-B14F-4D97-AF65-F5344CB8AC3E}">
        <p14:creationId xmlns:p14="http://schemas.microsoft.com/office/powerpoint/2010/main" val="107508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graphicEl>
                                              <a:dgm id="{2B4F96F2-4E6D-4E22-BADD-DEF241DA798E}"/>
                                            </p:graphicEl>
                                          </p:spTgt>
                                        </p:tgtEl>
                                        <p:attrNameLst>
                                          <p:attrName>style.visibility</p:attrName>
                                        </p:attrNameLst>
                                      </p:cBhvr>
                                      <p:to>
                                        <p:strVal val="visible"/>
                                      </p:to>
                                    </p:set>
                                    <p:anim calcmode="lin" valueType="num">
                                      <p:cBhvr>
                                        <p:cTn id="7" dur="1000" fill="hold"/>
                                        <p:tgtEl>
                                          <p:spTgt spid="6">
                                            <p:graphicEl>
                                              <a:dgm id="{2B4F96F2-4E6D-4E22-BADD-DEF241DA798E}"/>
                                            </p:graphicEl>
                                          </p:spTgt>
                                        </p:tgtEl>
                                        <p:attrNameLst>
                                          <p:attrName>ppt_w</p:attrName>
                                        </p:attrNameLst>
                                      </p:cBhvr>
                                      <p:tavLst>
                                        <p:tav tm="0">
                                          <p:val>
                                            <p:fltVal val="0"/>
                                          </p:val>
                                        </p:tav>
                                        <p:tav tm="100000">
                                          <p:val>
                                            <p:strVal val="#ppt_w"/>
                                          </p:val>
                                        </p:tav>
                                      </p:tavLst>
                                    </p:anim>
                                    <p:anim calcmode="lin" valueType="num">
                                      <p:cBhvr>
                                        <p:cTn id="8" dur="1000" fill="hold"/>
                                        <p:tgtEl>
                                          <p:spTgt spid="6">
                                            <p:graphicEl>
                                              <a:dgm id="{2B4F96F2-4E6D-4E22-BADD-DEF241DA798E}"/>
                                            </p:graphicEl>
                                          </p:spTgt>
                                        </p:tgtEl>
                                        <p:attrNameLst>
                                          <p:attrName>ppt_h</p:attrName>
                                        </p:attrNameLst>
                                      </p:cBhvr>
                                      <p:tavLst>
                                        <p:tav tm="0">
                                          <p:val>
                                            <p:fltVal val="0"/>
                                          </p:val>
                                        </p:tav>
                                        <p:tav tm="100000">
                                          <p:val>
                                            <p:strVal val="#ppt_h"/>
                                          </p:val>
                                        </p:tav>
                                      </p:tavLst>
                                    </p:anim>
                                    <p:animEffect transition="in" filter="fade">
                                      <p:cBhvr>
                                        <p:cTn id="9" dur="1000"/>
                                        <p:tgtEl>
                                          <p:spTgt spid="6">
                                            <p:graphicEl>
                                              <a:dgm id="{2B4F96F2-4E6D-4E22-BADD-DEF241DA798E}"/>
                                            </p:graphicEl>
                                          </p:spTgt>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6">
                                            <p:graphicEl>
                                              <a:dgm id="{0B0D3FD5-72DC-4704-940F-C1A02FE9D209}"/>
                                            </p:graphicEl>
                                          </p:spTgt>
                                        </p:tgtEl>
                                        <p:attrNameLst>
                                          <p:attrName>style.visibility</p:attrName>
                                        </p:attrNameLst>
                                      </p:cBhvr>
                                      <p:to>
                                        <p:strVal val="visible"/>
                                      </p:to>
                                    </p:set>
                                    <p:anim calcmode="lin" valueType="num">
                                      <p:cBhvr>
                                        <p:cTn id="13" dur="1000" fill="hold"/>
                                        <p:tgtEl>
                                          <p:spTgt spid="6">
                                            <p:graphicEl>
                                              <a:dgm id="{0B0D3FD5-72DC-4704-940F-C1A02FE9D209}"/>
                                            </p:graphicEl>
                                          </p:spTgt>
                                        </p:tgtEl>
                                        <p:attrNameLst>
                                          <p:attrName>ppt_w</p:attrName>
                                        </p:attrNameLst>
                                      </p:cBhvr>
                                      <p:tavLst>
                                        <p:tav tm="0">
                                          <p:val>
                                            <p:fltVal val="0"/>
                                          </p:val>
                                        </p:tav>
                                        <p:tav tm="100000">
                                          <p:val>
                                            <p:strVal val="#ppt_w"/>
                                          </p:val>
                                        </p:tav>
                                      </p:tavLst>
                                    </p:anim>
                                    <p:anim calcmode="lin" valueType="num">
                                      <p:cBhvr>
                                        <p:cTn id="14" dur="1000" fill="hold"/>
                                        <p:tgtEl>
                                          <p:spTgt spid="6">
                                            <p:graphicEl>
                                              <a:dgm id="{0B0D3FD5-72DC-4704-940F-C1A02FE9D209}"/>
                                            </p:graphicEl>
                                          </p:spTgt>
                                        </p:tgtEl>
                                        <p:attrNameLst>
                                          <p:attrName>ppt_h</p:attrName>
                                        </p:attrNameLst>
                                      </p:cBhvr>
                                      <p:tavLst>
                                        <p:tav tm="0">
                                          <p:val>
                                            <p:fltVal val="0"/>
                                          </p:val>
                                        </p:tav>
                                        <p:tav tm="100000">
                                          <p:val>
                                            <p:strVal val="#ppt_h"/>
                                          </p:val>
                                        </p:tav>
                                      </p:tavLst>
                                    </p:anim>
                                    <p:animEffect transition="in" filter="fade">
                                      <p:cBhvr>
                                        <p:cTn id="15" dur="1000"/>
                                        <p:tgtEl>
                                          <p:spTgt spid="6">
                                            <p:graphicEl>
                                              <a:dgm id="{0B0D3FD5-72DC-4704-940F-C1A02FE9D209}"/>
                                            </p:graphicEl>
                                          </p:spTgt>
                                        </p:tgtEl>
                                      </p:cBhvr>
                                    </p:animEffect>
                                  </p:childTnLst>
                                </p:cTn>
                              </p:par>
                            </p:childTnLst>
                          </p:cTn>
                        </p:par>
                        <p:par>
                          <p:cTn id="16" fill="hold">
                            <p:stCondLst>
                              <p:cond delay="2000"/>
                            </p:stCondLst>
                            <p:childTnLst>
                              <p:par>
                                <p:cTn id="17" presetID="53" presetClass="entr" presetSubtype="16" fill="hold" grpId="0" nodeType="afterEffect">
                                  <p:stCondLst>
                                    <p:cond delay="0"/>
                                  </p:stCondLst>
                                  <p:childTnLst>
                                    <p:set>
                                      <p:cBhvr>
                                        <p:cTn id="18" dur="1" fill="hold">
                                          <p:stCondLst>
                                            <p:cond delay="0"/>
                                          </p:stCondLst>
                                        </p:cTn>
                                        <p:tgtEl>
                                          <p:spTgt spid="6">
                                            <p:graphicEl>
                                              <a:dgm id="{A3B2BBB4-6FCE-4CBC-B22A-D18E1A9D9D3A}"/>
                                            </p:graphicEl>
                                          </p:spTgt>
                                        </p:tgtEl>
                                        <p:attrNameLst>
                                          <p:attrName>style.visibility</p:attrName>
                                        </p:attrNameLst>
                                      </p:cBhvr>
                                      <p:to>
                                        <p:strVal val="visible"/>
                                      </p:to>
                                    </p:set>
                                    <p:anim calcmode="lin" valueType="num">
                                      <p:cBhvr>
                                        <p:cTn id="19" dur="1000" fill="hold"/>
                                        <p:tgtEl>
                                          <p:spTgt spid="6">
                                            <p:graphicEl>
                                              <a:dgm id="{A3B2BBB4-6FCE-4CBC-B22A-D18E1A9D9D3A}"/>
                                            </p:graphicEl>
                                          </p:spTgt>
                                        </p:tgtEl>
                                        <p:attrNameLst>
                                          <p:attrName>ppt_w</p:attrName>
                                        </p:attrNameLst>
                                      </p:cBhvr>
                                      <p:tavLst>
                                        <p:tav tm="0">
                                          <p:val>
                                            <p:fltVal val="0"/>
                                          </p:val>
                                        </p:tav>
                                        <p:tav tm="100000">
                                          <p:val>
                                            <p:strVal val="#ppt_w"/>
                                          </p:val>
                                        </p:tav>
                                      </p:tavLst>
                                    </p:anim>
                                    <p:anim calcmode="lin" valueType="num">
                                      <p:cBhvr>
                                        <p:cTn id="20" dur="1000" fill="hold"/>
                                        <p:tgtEl>
                                          <p:spTgt spid="6">
                                            <p:graphicEl>
                                              <a:dgm id="{A3B2BBB4-6FCE-4CBC-B22A-D18E1A9D9D3A}"/>
                                            </p:graphicEl>
                                          </p:spTgt>
                                        </p:tgtEl>
                                        <p:attrNameLst>
                                          <p:attrName>ppt_h</p:attrName>
                                        </p:attrNameLst>
                                      </p:cBhvr>
                                      <p:tavLst>
                                        <p:tav tm="0">
                                          <p:val>
                                            <p:fltVal val="0"/>
                                          </p:val>
                                        </p:tav>
                                        <p:tav tm="100000">
                                          <p:val>
                                            <p:strVal val="#ppt_h"/>
                                          </p:val>
                                        </p:tav>
                                      </p:tavLst>
                                    </p:anim>
                                    <p:animEffect transition="in" filter="fade">
                                      <p:cBhvr>
                                        <p:cTn id="21" dur="1000"/>
                                        <p:tgtEl>
                                          <p:spTgt spid="6">
                                            <p:graphicEl>
                                              <a:dgm id="{A3B2BBB4-6FCE-4CBC-B22A-D18E1A9D9D3A}"/>
                                            </p:graphicEl>
                                          </p:spTgt>
                                        </p:tgtEl>
                                      </p:cBhvr>
                                    </p:animEffect>
                                  </p:childTnLst>
                                </p:cTn>
                              </p:par>
                            </p:childTnLst>
                          </p:cTn>
                        </p:par>
                        <p:par>
                          <p:cTn id="22" fill="hold">
                            <p:stCondLst>
                              <p:cond delay="3000"/>
                            </p:stCondLst>
                            <p:childTnLst>
                              <p:par>
                                <p:cTn id="23" presetID="53" presetClass="entr" presetSubtype="16" fill="hold" grpId="0" nodeType="afterEffect">
                                  <p:stCondLst>
                                    <p:cond delay="0"/>
                                  </p:stCondLst>
                                  <p:childTnLst>
                                    <p:set>
                                      <p:cBhvr>
                                        <p:cTn id="24" dur="1" fill="hold">
                                          <p:stCondLst>
                                            <p:cond delay="0"/>
                                          </p:stCondLst>
                                        </p:cTn>
                                        <p:tgtEl>
                                          <p:spTgt spid="6">
                                            <p:graphicEl>
                                              <a:dgm id="{48242E85-FDFC-4BB2-9295-B44189AD8378}"/>
                                            </p:graphicEl>
                                          </p:spTgt>
                                        </p:tgtEl>
                                        <p:attrNameLst>
                                          <p:attrName>style.visibility</p:attrName>
                                        </p:attrNameLst>
                                      </p:cBhvr>
                                      <p:to>
                                        <p:strVal val="visible"/>
                                      </p:to>
                                    </p:set>
                                    <p:anim calcmode="lin" valueType="num">
                                      <p:cBhvr>
                                        <p:cTn id="25" dur="1000" fill="hold"/>
                                        <p:tgtEl>
                                          <p:spTgt spid="6">
                                            <p:graphicEl>
                                              <a:dgm id="{48242E85-FDFC-4BB2-9295-B44189AD8378}"/>
                                            </p:graphicEl>
                                          </p:spTgt>
                                        </p:tgtEl>
                                        <p:attrNameLst>
                                          <p:attrName>ppt_w</p:attrName>
                                        </p:attrNameLst>
                                      </p:cBhvr>
                                      <p:tavLst>
                                        <p:tav tm="0">
                                          <p:val>
                                            <p:fltVal val="0"/>
                                          </p:val>
                                        </p:tav>
                                        <p:tav tm="100000">
                                          <p:val>
                                            <p:strVal val="#ppt_w"/>
                                          </p:val>
                                        </p:tav>
                                      </p:tavLst>
                                    </p:anim>
                                    <p:anim calcmode="lin" valueType="num">
                                      <p:cBhvr>
                                        <p:cTn id="26" dur="1000" fill="hold"/>
                                        <p:tgtEl>
                                          <p:spTgt spid="6">
                                            <p:graphicEl>
                                              <a:dgm id="{48242E85-FDFC-4BB2-9295-B44189AD8378}"/>
                                            </p:graphicEl>
                                          </p:spTgt>
                                        </p:tgtEl>
                                        <p:attrNameLst>
                                          <p:attrName>ppt_h</p:attrName>
                                        </p:attrNameLst>
                                      </p:cBhvr>
                                      <p:tavLst>
                                        <p:tav tm="0">
                                          <p:val>
                                            <p:fltVal val="0"/>
                                          </p:val>
                                        </p:tav>
                                        <p:tav tm="100000">
                                          <p:val>
                                            <p:strVal val="#ppt_h"/>
                                          </p:val>
                                        </p:tav>
                                      </p:tavLst>
                                    </p:anim>
                                    <p:animEffect transition="in" filter="fade">
                                      <p:cBhvr>
                                        <p:cTn id="27" dur="1000"/>
                                        <p:tgtEl>
                                          <p:spTgt spid="6">
                                            <p:graphicEl>
                                              <a:dgm id="{48242E85-FDFC-4BB2-9295-B44189AD8378}"/>
                                            </p:graphicEl>
                                          </p:spTgt>
                                        </p:tgtEl>
                                      </p:cBhvr>
                                    </p:animEffect>
                                  </p:childTnLst>
                                </p:cTn>
                              </p:par>
                            </p:childTnLst>
                          </p:cTn>
                        </p:par>
                        <p:par>
                          <p:cTn id="28" fill="hold">
                            <p:stCondLst>
                              <p:cond delay="4000"/>
                            </p:stCondLst>
                            <p:childTnLst>
                              <p:par>
                                <p:cTn id="29" presetID="53" presetClass="entr" presetSubtype="16" fill="hold" grpId="0" nodeType="afterEffect">
                                  <p:stCondLst>
                                    <p:cond delay="0"/>
                                  </p:stCondLst>
                                  <p:childTnLst>
                                    <p:set>
                                      <p:cBhvr>
                                        <p:cTn id="30" dur="1" fill="hold">
                                          <p:stCondLst>
                                            <p:cond delay="0"/>
                                          </p:stCondLst>
                                        </p:cTn>
                                        <p:tgtEl>
                                          <p:spTgt spid="6">
                                            <p:graphicEl>
                                              <a:dgm id="{DF4B127D-D7F4-49C0-9A10-4FF8B82A634F}"/>
                                            </p:graphicEl>
                                          </p:spTgt>
                                        </p:tgtEl>
                                        <p:attrNameLst>
                                          <p:attrName>style.visibility</p:attrName>
                                        </p:attrNameLst>
                                      </p:cBhvr>
                                      <p:to>
                                        <p:strVal val="visible"/>
                                      </p:to>
                                    </p:set>
                                    <p:anim calcmode="lin" valueType="num">
                                      <p:cBhvr>
                                        <p:cTn id="31" dur="1000" fill="hold"/>
                                        <p:tgtEl>
                                          <p:spTgt spid="6">
                                            <p:graphicEl>
                                              <a:dgm id="{DF4B127D-D7F4-49C0-9A10-4FF8B82A634F}"/>
                                            </p:graphicEl>
                                          </p:spTgt>
                                        </p:tgtEl>
                                        <p:attrNameLst>
                                          <p:attrName>ppt_w</p:attrName>
                                        </p:attrNameLst>
                                      </p:cBhvr>
                                      <p:tavLst>
                                        <p:tav tm="0">
                                          <p:val>
                                            <p:fltVal val="0"/>
                                          </p:val>
                                        </p:tav>
                                        <p:tav tm="100000">
                                          <p:val>
                                            <p:strVal val="#ppt_w"/>
                                          </p:val>
                                        </p:tav>
                                      </p:tavLst>
                                    </p:anim>
                                    <p:anim calcmode="lin" valueType="num">
                                      <p:cBhvr>
                                        <p:cTn id="32" dur="1000" fill="hold"/>
                                        <p:tgtEl>
                                          <p:spTgt spid="6">
                                            <p:graphicEl>
                                              <a:dgm id="{DF4B127D-D7F4-49C0-9A10-4FF8B82A634F}"/>
                                            </p:graphicEl>
                                          </p:spTgt>
                                        </p:tgtEl>
                                        <p:attrNameLst>
                                          <p:attrName>ppt_h</p:attrName>
                                        </p:attrNameLst>
                                      </p:cBhvr>
                                      <p:tavLst>
                                        <p:tav tm="0">
                                          <p:val>
                                            <p:fltVal val="0"/>
                                          </p:val>
                                        </p:tav>
                                        <p:tav tm="100000">
                                          <p:val>
                                            <p:strVal val="#ppt_h"/>
                                          </p:val>
                                        </p:tav>
                                      </p:tavLst>
                                    </p:anim>
                                    <p:animEffect transition="in" filter="fade">
                                      <p:cBhvr>
                                        <p:cTn id="33" dur="1000"/>
                                        <p:tgtEl>
                                          <p:spTgt spid="6">
                                            <p:graphicEl>
                                              <a:dgm id="{DF4B127D-D7F4-49C0-9A10-4FF8B82A634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Google Shape;283;p30">
            <a:extLst>
              <a:ext uri="{FF2B5EF4-FFF2-40B4-BE49-F238E27FC236}">
                <a16:creationId xmlns:a16="http://schemas.microsoft.com/office/drawing/2014/main" id="{24060EF4-8ECF-4D70-BBCF-D911F4DFF5F0}"/>
              </a:ext>
            </a:extLst>
          </p:cNvPr>
          <p:cNvSpPr txBox="1">
            <a:spLocks noGrp="1"/>
          </p:cNvSpPr>
          <p:nvPr>
            <p:ph type="ctrTitle"/>
          </p:nvPr>
        </p:nvSpPr>
        <p:spPr>
          <a:xfrm>
            <a:off x="623392" y="504000"/>
            <a:ext cx="8544900" cy="400200"/>
          </a:xfrm>
          <a:prstGeom prst="rect">
            <a:avLst/>
          </a:prstGeom>
        </p:spPr>
        <p:txBody>
          <a:bodyPr spcFirstLastPara="1" wrap="square" lIns="0" tIns="0" rIns="0" bIns="0" anchor="ctr" anchorCtr="0">
            <a:noAutofit/>
          </a:bodyPr>
          <a:lstStyle/>
          <a:p>
            <a:pPr algn="l">
              <a:buClr>
                <a:schemeClr val="accent1"/>
              </a:buClr>
              <a:buSzPts val="2600"/>
            </a:pPr>
            <a:r>
              <a:rPr lang="fr-FR" sz="2600" b="1" dirty="0">
                <a:solidFill>
                  <a:schemeClr val="accent1"/>
                </a:solidFill>
              </a:rPr>
              <a:t>L’approche DevOps</a:t>
            </a:r>
            <a:endParaRPr sz="2600" b="1" dirty="0">
              <a:solidFill>
                <a:schemeClr val="accent1"/>
              </a:solidFill>
            </a:endParaRPr>
          </a:p>
        </p:txBody>
      </p:sp>
      <p:pic>
        <p:nvPicPr>
          <p:cNvPr id="1026" name="Picture 2" descr="Difference Between Agile &amp; DevOps | Custom Web Development Services">
            <a:extLst>
              <a:ext uri="{FF2B5EF4-FFF2-40B4-BE49-F238E27FC236}">
                <a16:creationId xmlns:a16="http://schemas.microsoft.com/office/drawing/2014/main" id="{27A31409-6F73-45CF-868F-2300943870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037" y="4496783"/>
            <a:ext cx="5895926" cy="18572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deal DevOps World — A light🕯️ read | by Arjun Chakravarthy | Nerd For  Tech | Medium">
            <a:extLst>
              <a:ext uri="{FF2B5EF4-FFF2-40B4-BE49-F238E27FC236}">
                <a16:creationId xmlns:a16="http://schemas.microsoft.com/office/drawing/2014/main" id="{80D622F6-D876-4BF5-8F73-66C692ED6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5718" y="1614214"/>
            <a:ext cx="7040563" cy="27463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Nouveau logo Capgemini | Aujourd'hui est un grand jour ! Nous sommes ravis  de vous présenter notre nouvelle identité visuelle. | By Capgemini France |  Facebook">
            <a:extLst>
              <a:ext uri="{FF2B5EF4-FFF2-40B4-BE49-F238E27FC236}">
                <a16:creationId xmlns:a16="http://schemas.microsoft.com/office/drawing/2014/main" id="{A5D0E852-5E93-4CD2-AA88-D7129C12A8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Google Shape;173;p27">
            <a:extLst>
              <a:ext uri="{FF2B5EF4-FFF2-40B4-BE49-F238E27FC236}">
                <a16:creationId xmlns:a16="http://schemas.microsoft.com/office/drawing/2014/main" id="{E48B89ED-62F4-4576-A095-38DC7CE9E9DC}"/>
              </a:ext>
            </a:extLst>
          </p:cNvPr>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8" name="Google Shape;174;p27">
            <a:extLst>
              <a:ext uri="{FF2B5EF4-FFF2-40B4-BE49-F238E27FC236}">
                <a16:creationId xmlns:a16="http://schemas.microsoft.com/office/drawing/2014/main" id="{144F98CC-90A9-4831-829E-1604B31A3A19}"/>
              </a:ext>
            </a:extLst>
          </p:cNvPr>
          <p:cNvSpPr txBox="1"/>
          <p:nvPr/>
        </p:nvSpPr>
        <p:spPr>
          <a:xfrm>
            <a:off x="662727" y="6515889"/>
            <a:ext cx="6057899" cy="287268"/>
          </a:xfrm>
          <a:prstGeom prst="rect">
            <a:avLst/>
          </a:prstGeom>
          <a:noFill/>
          <a:ln>
            <a:noFill/>
          </a:ln>
        </p:spPr>
        <p:txBody>
          <a:bodyPr spcFirstLastPara="1" wrap="square" lIns="121900" tIns="60933" rIns="121900" bIns="60933" anchor="t" anchorCtr="0">
            <a:spAutoFit/>
          </a:bodyPr>
          <a:lstStyle/>
          <a:p>
            <a:r>
              <a:rPr lang="fr-FR" sz="1067" b="1" dirty="0">
                <a:solidFill>
                  <a:schemeClr val="lt1"/>
                </a:solidFill>
              </a:rPr>
              <a:t>Mise en place d’un système de supervision à base des solutions CI/CD en mode DevOps</a:t>
            </a:r>
          </a:p>
        </p:txBody>
      </p:sp>
      <p:sp>
        <p:nvSpPr>
          <p:cNvPr id="9" name="Google Shape;447;p37">
            <a:extLst>
              <a:ext uri="{FF2B5EF4-FFF2-40B4-BE49-F238E27FC236}">
                <a16:creationId xmlns:a16="http://schemas.microsoft.com/office/drawing/2014/main" id="{2E85986D-A5C9-4D29-86D4-26E39CC4579C}"/>
              </a:ext>
            </a:extLst>
          </p:cNvPr>
          <p:cNvSpPr/>
          <p:nvPr/>
        </p:nvSpPr>
        <p:spPr>
          <a:xfrm>
            <a:off x="484265" y="936741"/>
            <a:ext cx="11180352" cy="14400"/>
          </a:xfrm>
          <a:prstGeom prst="rect">
            <a:avLst/>
          </a:prstGeom>
          <a:solidFill>
            <a:srgbClr val="823799"/>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0" name="Google Shape;455;p37">
            <a:extLst>
              <a:ext uri="{FF2B5EF4-FFF2-40B4-BE49-F238E27FC236}">
                <a16:creationId xmlns:a16="http://schemas.microsoft.com/office/drawing/2014/main" id="{60B11581-B58D-4F4D-87C4-8BDD517B0455}"/>
              </a:ext>
            </a:extLst>
          </p:cNvPr>
          <p:cNvSpPr txBox="1"/>
          <p:nvPr/>
        </p:nvSpPr>
        <p:spPr>
          <a:xfrm>
            <a:off x="8976321" y="584036"/>
            <a:ext cx="2688297" cy="348824"/>
          </a:xfrm>
          <a:prstGeom prst="rect">
            <a:avLst/>
          </a:prstGeom>
          <a:noFill/>
          <a:ln>
            <a:noFill/>
          </a:ln>
        </p:spPr>
        <p:txBody>
          <a:bodyPr spcFirstLastPara="1" wrap="square" lIns="121900" tIns="60933" rIns="121900" bIns="60933" anchor="t" anchorCtr="0">
            <a:spAutoFit/>
          </a:bodyPr>
          <a:lstStyle/>
          <a:p>
            <a:pPr algn="r"/>
            <a:r>
              <a:rPr lang="fr" sz="1467" b="1" dirty="0">
                <a:solidFill>
                  <a:srgbClr val="595959"/>
                </a:solidFill>
              </a:rPr>
              <a:t>Analyse et spécification</a:t>
            </a:r>
            <a:endParaRPr sz="1467" b="1" dirty="0">
              <a:solidFill>
                <a:srgbClr val="595959"/>
              </a:solidFill>
            </a:endParaRPr>
          </a:p>
        </p:txBody>
      </p:sp>
    </p:spTree>
    <p:extLst>
      <p:ext uri="{BB962C8B-B14F-4D97-AF65-F5344CB8AC3E}">
        <p14:creationId xmlns:p14="http://schemas.microsoft.com/office/powerpoint/2010/main" val="356952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body" idx="1"/>
          </p:nvPr>
        </p:nvSpPr>
        <p:spPr>
          <a:xfrm>
            <a:off x="524670" y="4877391"/>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Conclusion et perspectives</a:t>
            </a:r>
            <a:endParaRPr dirty="0">
              <a:solidFill>
                <a:schemeClr val="bg1">
                  <a:lumMod val="50000"/>
                </a:schemeClr>
              </a:solidFill>
            </a:endParaRPr>
          </a:p>
        </p:txBody>
      </p:sp>
      <p:sp>
        <p:nvSpPr>
          <p:cNvPr id="155" name="Google Shape;155;p26"/>
          <p:cNvSpPr txBox="1">
            <a:spLocks noGrp="1"/>
          </p:cNvSpPr>
          <p:nvPr>
            <p:ph type="body" idx="2"/>
          </p:nvPr>
        </p:nvSpPr>
        <p:spPr>
          <a:xfrm>
            <a:off x="1103446" y="4221088"/>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Mise en œuvre</a:t>
            </a:r>
            <a:endParaRPr dirty="0">
              <a:solidFill>
                <a:schemeClr val="bg1">
                  <a:lumMod val="50000"/>
                </a:schemeClr>
              </a:solidFill>
            </a:endParaRPr>
          </a:p>
        </p:txBody>
      </p:sp>
      <p:sp>
        <p:nvSpPr>
          <p:cNvPr id="156" name="Google Shape;156;p26"/>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Contexte général du projet </a:t>
            </a:r>
            <a:endParaRPr dirty="0">
              <a:solidFill>
                <a:schemeClr val="bg1">
                  <a:lumMod val="50000"/>
                </a:schemeClr>
              </a:solidFill>
            </a:endParaRPr>
          </a:p>
        </p:txBody>
      </p:sp>
      <p:sp>
        <p:nvSpPr>
          <p:cNvPr id="157" name="Google Shape;157;p26"/>
          <p:cNvSpPr txBox="1">
            <a:spLocks noGrp="1"/>
          </p:cNvSpPr>
          <p:nvPr>
            <p:ph type="body" idx="4"/>
          </p:nvPr>
        </p:nvSpPr>
        <p:spPr>
          <a:xfrm>
            <a:off x="1849155" y="2924944"/>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Analyse et spécifications</a:t>
            </a:r>
            <a:endParaRPr dirty="0">
              <a:solidFill>
                <a:schemeClr val="bg1">
                  <a:lumMod val="50000"/>
                </a:schemeClr>
              </a:solidFill>
            </a:endParaRPr>
          </a:p>
        </p:txBody>
      </p:sp>
      <p:sp>
        <p:nvSpPr>
          <p:cNvPr id="158" name="Google Shape;158;p26"/>
          <p:cNvSpPr txBox="1">
            <a:spLocks noGrp="1"/>
          </p:cNvSpPr>
          <p:nvPr>
            <p:ph type="body" idx="5"/>
          </p:nvPr>
        </p:nvSpPr>
        <p:spPr>
          <a:xfrm>
            <a:off x="1583499" y="3573016"/>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t>Conception</a:t>
            </a:r>
            <a:endParaRPr dirty="0"/>
          </a:p>
        </p:txBody>
      </p:sp>
      <p:pic>
        <p:nvPicPr>
          <p:cNvPr id="8" name="Picture 8" descr="Nouveau logo Capgemini | Aujourd'hui est un grand jour ! Nous sommes ravis  de vous présenter notre nouvelle identité visuelle. | By Capgemini France |  Facebook">
            <a:extLst>
              <a:ext uri="{FF2B5EF4-FFF2-40B4-BE49-F238E27FC236}">
                <a16:creationId xmlns:a16="http://schemas.microsoft.com/office/drawing/2014/main" id="{D6503AC7-24DF-4CE1-8C5C-CB4C602BA1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Google Shape;173;p27">
            <a:extLst>
              <a:ext uri="{FF2B5EF4-FFF2-40B4-BE49-F238E27FC236}">
                <a16:creationId xmlns:a16="http://schemas.microsoft.com/office/drawing/2014/main" id="{55A62047-5E57-4376-8339-7B9C3BEBF205}"/>
              </a:ext>
            </a:extLst>
          </p:cNvPr>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0" name="Google Shape;174;p27">
            <a:extLst>
              <a:ext uri="{FF2B5EF4-FFF2-40B4-BE49-F238E27FC236}">
                <a16:creationId xmlns:a16="http://schemas.microsoft.com/office/drawing/2014/main" id="{4E879C18-041D-4DAA-B6A5-380A666F3A4F}"/>
              </a:ext>
            </a:extLst>
          </p:cNvPr>
          <p:cNvSpPr txBox="1"/>
          <p:nvPr/>
        </p:nvSpPr>
        <p:spPr>
          <a:xfrm>
            <a:off x="662727" y="6515889"/>
            <a:ext cx="6057899" cy="287268"/>
          </a:xfrm>
          <a:prstGeom prst="rect">
            <a:avLst/>
          </a:prstGeom>
          <a:noFill/>
          <a:ln>
            <a:noFill/>
          </a:ln>
        </p:spPr>
        <p:txBody>
          <a:bodyPr spcFirstLastPara="1" wrap="square" lIns="121900" tIns="60933" rIns="121900" bIns="60933" anchor="t" anchorCtr="0">
            <a:spAutoFit/>
          </a:bodyPr>
          <a:lstStyle/>
          <a:p>
            <a:r>
              <a:rPr lang="fr-FR" sz="1067" b="1" dirty="0">
                <a:solidFill>
                  <a:schemeClr val="lt1"/>
                </a:solidFill>
              </a:rPr>
              <a:t>Mise en place d’un système de supervision à base des solutions CI/CD en mode DevOps</a:t>
            </a:r>
          </a:p>
        </p:txBody>
      </p:sp>
      <p:sp>
        <p:nvSpPr>
          <p:cNvPr id="11" name="Google Shape;447;p37">
            <a:extLst>
              <a:ext uri="{FF2B5EF4-FFF2-40B4-BE49-F238E27FC236}">
                <a16:creationId xmlns:a16="http://schemas.microsoft.com/office/drawing/2014/main" id="{1172ED86-0585-4571-8C36-2E0DFD49BD1E}"/>
              </a:ext>
            </a:extLst>
          </p:cNvPr>
          <p:cNvSpPr/>
          <p:nvPr/>
        </p:nvSpPr>
        <p:spPr>
          <a:xfrm>
            <a:off x="484265" y="936741"/>
            <a:ext cx="11180352" cy="14400"/>
          </a:xfrm>
          <a:prstGeom prst="rect">
            <a:avLst/>
          </a:prstGeom>
          <a:solidFill>
            <a:srgbClr val="823799"/>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50838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BACB314-A7DD-4AA1-99C4-7A2544A2A841}"/>
              </a:ext>
            </a:extLst>
          </p:cNvPr>
          <p:cNvSpPr>
            <a:spLocks noGrp="1"/>
          </p:cNvSpPr>
          <p:nvPr>
            <p:ph type="body" idx="1"/>
          </p:nvPr>
        </p:nvSpPr>
        <p:spPr>
          <a:xfrm>
            <a:off x="135004" y="1155031"/>
            <a:ext cx="11980795" cy="721895"/>
          </a:xfrm>
        </p:spPr>
        <p:txBody>
          <a:bodyPr/>
          <a:lstStyle/>
          <a:p>
            <a:pPr marL="76200" indent="0">
              <a:buNone/>
            </a:pPr>
            <a:r>
              <a:rPr lang="fr-FR" dirty="0">
                <a:solidFill>
                  <a:schemeClr val="tx1"/>
                </a:solidFill>
              </a:rPr>
              <a:t>Diagramme de séquence montrant la réalisation du test sur l’application web SwappCEE:</a:t>
            </a:r>
            <a:endParaRPr lang="fr-MA" dirty="0">
              <a:solidFill>
                <a:schemeClr val="tx1"/>
              </a:solidFill>
            </a:endParaRPr>
          </a:p>
        </p:txBody>
      </p:sp>
      <p:sp>
        <p:nvSpPr>
          <p:cNvPr id="3" name="Titre 2">
            <a:extLst>
              <a:ext uri="{FF2B5EF4-FFF2-40B4-BE49-F238E27FC236}">
                <a16:creationId xmlns:a16="http://schemas.microsoft.com/office/drawing/2014/main" id="{82A79BE9-CDAB-4545-8E69-FC0A26F73D2B}"/>
              </a:ext>
            </a:extLst>
          </p:cNvPr>
          <p:cNvSpPr>
            <a:spLocks noGrp="1"/>
          </p:cNvSpPr>
          <p:nvPr>
            <p:ph type="ctrTitle"/>
          </p:nvPr>
        </p:nvSpPr>
        <p:spPr/>
        <p:txBody>
          <a:bodyPr/>
          <a:lstStyle/>
          <a:p>
            <a:r>
              <a:rPr lang="fr-FR" dirty="0"/>
              <a:t>Conception </a:t>
            </a:r>
            <a:endParaRPr lang="fr-MA" dirty="0"/>
          </a:p>
        </p:txBody>
      </p:sp>
      <p:pic>
        <p:nvPicPr>
          <p:cNvPr id="6" name="Image 70" descr="Une image contenant table&#10;&#10;Description générée automatiquement"/>
          <p:cNvPicPr/>
          <p:nvPr/>
        </p:nvPicPr>
        <p:blipFill>
          <a:blip r:embed="rId3">
            <a:extLst>
              <a:ext uri="{28A0092B-C50C-407E-A947-70E740481C1C}">
                <a14:useLocalDpi xmlns:a14="http://schemas.microsoft.com/office/drawing/2010/main" val="0"/>
              </a:ext>
            </a:extLst>
          </a:blip>
          <a:stretch>
            <a:fillRect/>
          </a:stretch>
        </p:blipFill>
        <p:spPr>
          <a:xfrm>
            <a:off x="7232650" y="1752092"/>
            <a:ext cx="4619625" cy="4681773"/>
          </a:xfrm>
          <a:prstGeom prst="rect">
            <a:avLst/>
          </a:prstGeom>
          <a:ln>
            <a:noFill/>
          </a:ln>
          <a:effectLst/>
        </p:spPr>
      </p:pic>
      <p:pic>
        <p:nvPicPr>
          <p:cNvPr id="7" name="Picture 8" descr="Nouveau logo Capgemini | Aujourd'hui est un grand jour ! Nous sommes ravis  de vous présenter notre nouvelle identité visuelle. | By Capgemini France |  Facebook">
            <a:extLst>
              <a:ext uri="{FF2B5EF4-FFF2-40B4-BE49-F238E27FC236}">
                <a16:creationId xmlns:a16="http://schemas.microsoft.com/office/drawing/2014/main" id="{C3C07EBB-790E-49CB-9129-4C4936D85C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Google Shape;173;p27">
            <a:extLst>
              <a:ext uri="{FF2B5EF4-FFF2-40B4-BE49-F238E27FC236}">
                <a16:creationId xmlns:a16="http://schemas.microsoft.com/office/drawing/2014/main" id="{6EC83081-3F4A-49F0-BE65-EC738F558DE6}"/>
              </a:ext>
            </a:extLst>
          </p:cNvPr>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pic>
        <p:nvPicPr>
          <p:cNvPr id="9" name="Image 8">
            <a:extLst>
              <a:ext uri="{FF2B5EF4-FFF2-40B4-BE49-F238E27FC236}">
                <a16:creationId xmlns:a16="http://schemas.microsoft.com/office/drawing/2014/main" id="{3D4177AB-B38E-4C8F-BC5B-66CADA2C1928}"/>
              </a:ext>
            </a:extLst>
          </p:cNvPr>
          <p:cNvPicPr>
            <a:picLocks noChangeAspect="1"/>
          </p:cNvPicPr>
          <p:nvPr/>
        </p:nvPicPr>
        <p:blipFill>
          <a:blip r:embed="rId5"/>
          <a:stretch>
            <a:fillRect/>
          </a:stretch>
        </p:blipFill>
        <p:spPr>
          <a:xfrm>
            <a:off x="445129" y="1752092"/>
            <a:ext cx="6387857" cy="4496308"/>
          </a:xfrm>
          <a:prstGeom prst="rect">
            <a:avLst/>
          </a:prstGeom>
          <a:ln w="3175">
            <a:solidFill>
              <a:schemeClr val="tx1"/>
            </a:solidFill>
          </a:ln>
        </p:spPr>
      </p:pic>
      <p:sp>
        <p:nvSpPr>
          <p:cNvPr id="10" name="Google Shape;174;p27">
            <a:extLst>
              <a:ext uri="{FF2B5EF4-FFF2-40B4-BE49-F238E27FC236}">
                <a16:creationId xmlns:a16="http://schemas.microsoft.com/office/drawing/2014/main" id="{5D10AA37-BEC7-4377-A999-5B956A263596}"/>
              </a:ext>
            </a:extLst>
          </p:cNvPr>
          <p:cNvSpPr txBox="1"/>
          <p:nvPr/>
        </p:nvSpPr>
        <p:spPr>
          <a:xfrm>
            <a:off x="662727" y="6515889"/>
            <a:ext cx="6057899" cy="287268"/>
          </a:xfrm>
          <a:prstGeom prst="rect">
            <a:avLst/>
          </a:prstGeom>
          <a:noFill/>
          <a:ln>
            <a:noFill/>
          </a:ln>
        </p:spPr>
        <p:txBody>
          <a:bodyPr spcFirstLastPara="1" wrap="square" lIns="121900" tIns="60933" rIns="121900" bIns="60933" anchor="t" anchorCtr="0">
            <a:spAutoFit/>
          </a:bodyPr>
          <a:lstStyle/>
          <a:p>
            <a:r>
              <a:rPr lang="fr-FR" sz="1067" b="1" dirty="0">
                <a:solidFill>
                  <a:schemeClr val="lt1"/>
                </a:solidFill>
              </a:rPr>
              <a:t>Mise en place d’un système de supervision à base des solutions CI/CD en mode DevOps</a:t>
            </a:r>
          </a:p>
        </p:txBody>
      </p:sp>
    </p:spTree>
    <p:extLst>
      <p:ext uri="{BB962C8B-B14F-4D97-AF65-F5344CB8AC3E}">
        <p14:creationId xmlns:p14="http://schemas.microsoft.com/office/powerpoint/2010/main" val="145531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BACB314-A7DD-4AA1-99C4-7A2544A2A841}"/>
              </a:ext>
            </a:extLst>
          </p:cNvPr>
          <p:cNvSpPr>
            <a:spLocks noGrp="1"/>
          </p:cNvSpPr>
          <p:nvPr>
            <p:ph type="body" idx="1"/>
          </p:nvPr>
        </p:nvSpPr>
        <p:spPr>
          <a:xfrm>
            <a:off x="135005" y="1155031"/>
            <a:ext cx="11367184" cy="721895"/>
          </a:xfrm>
        </p:spPr>
        <p:txBody>
          <a:bodyPr/>
          <a:lstStyle/>
          <a:p>
            <a:pPr marL="76200" indent="0">
              <a:buNone/>
            </a:pPr>
            <a:r>
              <a:rPr lang="fr-FR" dirty="0">
                <a:solidFill>
                  <a:schemeClr val="tx1"/>
                </a:solidFill>
              </a:rPr>
              <a:t>Diagramme de séquence de système :</a:t>
            </a:r>
            <a:endParaRPr lang="fr-MA" dirty="0">
              <a:solidFill>
                <a:schemeClr val="tx1"/>
              </a:solidFill>
            </a:endParaRPr>
          </a:p>
        </p:txBody>
      </p:sp>
      <p:sp>
        <p:nvSpPr>
          <p:cNvPr id="3" name="Titre 2">
            <a:extLst>
              <a:ext uri="{FF2B5EF4-FFF2-40B4-BE49-F238E27FC236}">
                <a16:creationId xmlns:a16="http://schemas.microsoft.com/office/drawing/2014/main" id="{82A79BE9-CDAB-4545-8E69-FC0A26F73D2B}"/>
              </a:ext>
            </a:extLst>
          </p:cNvPr>
          <p:cNvSpPr>
            <a:spLocks noGrp="1"/>
          </p:cNvSpPr>
          <p:nvPr>
            <p:ph type="ctrTitle"/>
          </p:nvPr>
        </p:nvSpPr>
        <p:spPr/>
        <p:txBody>
          <a:bodyPr/>
          <a:lstStyle/>
          <a:p>
            <a:r>
              <a:rPr lang="fr-FR" dirty="0"/>
              <a:t>Conception </a:t>
            </a:r>
            <a:endParaRPr lang="fr-MA" dirty="0"/>
          </a:p>
        </p:txBody>
      </p:sp>
      <p:pic>
        <p:nvPicPr>
          <p:cNvPr id="5" name="Image 71"/>
          <p:cNvPicPr/>
          <p:nvPr/>
        </p:nvPicPr>
        <p:blipFill>
          <a:blip r:embed="rId3">
            <a:extLst>
              <a:ext uri="{28A0092B-C50C-407E-A947-70E740481C1C}">
                <a14:useLocalDpi xmlns:a14="http://schemas.microsoft.com/office/drawing/2010/main" val="0"/>
              </a:ext>
            </a:extLst>
          </a:blip>
          <a:stretch>
            <a:fillRect/>
          </a:stretch>
        </p:blipFill>
        <p:spPr>
          <a:xfrm>
            <a:off x="457200" y="1733012"/>
            <a:ext cx="11601450" cy="4687340"/>
          </a:xfrm>
          <a:prstGeom prst="rect">
            <a:avLst/>
          </a:prstGeom>
          <a:ln>
            <a:noFill/>
          </a:ln>
          <a:effectLst/>
        </p:spPr>
      </p:pic>
      <p:sp>
        <p:nvSpPr>
          <p:cNvPr id="4" name="TextBox 3"/>
          <p:cNvSpPr txBox="1"/>
          <p:nvPr/>
        </p:nvSpPr>
        <p:spPr>
          <a:xfrm>
            <a:off x="-47625" y="2042032"/>
            <a:ext cx="1857375" cy="307777"/>
          </a:xfrm>
          <a:prstGeom prst="rect">
            <a:avLst/>
          </a:prstGeom>
          <a:noFill/>
        </p:spPr>
        <p:txBody>
          <a:bodyPr wrap="square" rtlCol="0">
            <a:spAutoFit/>
          </a:bodyPr>
          <a:lstStyle/>
          <a:p>
            <a:r>
              <a:rPr lang="en-GB" dirty="0"/>
              <a:t>Ingénieur DevOps</a:t>
            </a:r>
          </a:p>
        </p:txBody>
      </p:sp>
      <p:sp>
        <p:nvSpPr>
          <p:cNvPr id="8" name="TextBox 7"/>
          <p:cNvSpPr txBox="1"/>
          <p:nvPr/>
        </p:nvSpPr>
        <p:spPr>
          <a:xfrm>
            <a:off x="9410700" y="2042031"/>
            <a:ext cx="1857375" cy="307777"/>
          </a:xfrm>
          <a:prstGeom prst="rect">
            <a:avLst/>
          </a:prstGeom>
          <a:noFill/>
        </p:spPr>
        <p:txBody>
          <a:bodyPr wrap="square" rtlCol="0">
            <a:spAutoFit/>
          </a:bodyPr>
          <a:lstStyle/>
          <a:p>
            <a:r>
              <a:rPr lang="en-GB" dirty="0"/>
              <a:t>Pilote de production</a:t>
            </a:r>
          </a:p>
        </p:txBody>
      </p:sp>
      <p:pic>
        <p:nvPicPr>
          <p:cNvPr id="9" name="Picture 8" descr="Nouveau logo Capgemini | Aujourd'hui est un grand jour ! Nous sommes ravis  de vous présenter notre nouvelle identité visuelle. | By Capgemini France |  Facebook">
            <a:extLst>
              <a:ext uri="{FF2B5EF4-FFF2-40B4-BE49-F238E27FC236}">
                <a16:creationId xmlns:a16="http://schemas.microsoft.com/office/drawing/2014/main" id="{0A2F867C-5395-4D9F-8626-7D097FE416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Google Shape;173;p27">
            <a:extLst>
              <a:ext uri="{FF2B5EF4-FFF2-40B4-BE49-F238E27FC236}">
                <a16:creationId xmlns:a16="http://schemas.microsoft.com/office/drawing/2014/main" id="{2E8526C5-46D5-487C-8D0E-F50FC594476F}"/>
              </a:ext>
            </a:extLst>
          </p:cNvPr>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1" name="Google Shape;174;p27">
            <a:extLst>
              <a:ext uri="{FF2B5EF4-FFF2-40B4-BE49-F238E27FC236}">
                <a16:creationId xmlns:a16="http://schemas.microsoft.com/office/drawing/2014/main" id="{C7105AA8-E3BF-4859-BF2F-3E504F08C42C}"/>
              </a:ext>
            </a:extLst>
          </p:cNvPr>
          <p:cNvSpPr txBox="1"/>
          <p:nvPr/>
        </p:nvSpPr>
        <p:spPr>
          <a:xfrm>
            <a:off x="662727" y="6515889"/>
            <a:ext cx="6057899" cy="287268"/>
          </a:xfrm>
          <a:prstGeom prst="rect">
            <a:avLst/>
          </a:prstGeom>
          <a:noFill/>
          <a:ln>
            <a:noFill/>
          </a:ln>
        </p:spPr>
        <p:txBody>
          <a:bodyPr spcFirstLastPara="1" wrap="square" lIns="121900" tIns="60933" rIns="121900" bIns="60933" anchor="t" anchorCtr="0">
            <a:spAutoFit/>
          </a:bodyPr>
          <a:lstStyle/>
          <a:p>
            <a:r>
              <a:rPr lang="fr-FR" sz="1067" b="1" dirty="0">
                <a:solidFill>
                  <a:schemeClr val="lt1"/>
                </a:solidFill>
              </a:rPr>
              <a:t>Mise en place d’un système de supervision à base des solutions CI/CD en mode DevOps</a:t>
            </a:r>
          </a:p>
        </p:txBody>
      </p:sp>
    </p:spTree>
    <p:extLst>
      <p:ext uri="{BB962C8B-B14F-4D97-AF65-F5344CB8AC3E}">
        <p14:creationId xmlns:p14="http://schemas.microsoft.com/office/powerpoint/2010/main" val="3785478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body" idx="1"/>
          </p:nvPr>
        </p:nvSpPr>
        <p:spPr>
          <a:xfrm>
            <a:off x="524670" y="4877391"/>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Conclusion et perspectives</a:t>
            </a:r>
            <a:endParaRPr dirty="0">
              <a:solidFill>
                <a:schemeClr val="bg1">
                  <a:lumMod val="50000"/>
                </a:schemeClr>
              </a:solidFill>
            </a:endParaRPr>
          </a:p>
        </p:txBody>
      </p:sp>
      <p:sp>
        <p:nvSpPr>
          <p:cNvPr id="155" name="Google Shape;155;p26"/>
          <p:cNvSpPr txBox="1">
            <a:spLocks noGrp="1"/>
          </p:cNvSpPr>
          <p:nvPr>
            <p:ph type="body" idx="2"/>
          </p:nvPr>
        </p:nvSpPr>
        <p:spPr>
          <a:xfrm>
            <a:off x="1103446" y="4221088"/>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t>Mise en œuvre</a:t>
            </a:r>
            <a:endParaRPr dirty="0"/>
          </a:p>
        </p:txBody>
      </p:sp>
      <p:sp>
        <p:nvSpPr>
          <p:cNvPr id="156" name="Google Shape;156;p26"/>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Contexte général du projet </a:t>
            </a:r>
            <a:endParaRPr dirty="0">
              <a:solidFill>
                <a:schemeClr val="bg1">
                  <a:lumMod val="50000"/>
                </a:schemeClr>
              </a:solidFill>
            </a:endParaRPr>
          </a:p>
        </p:txBody>
      </p:sp>
      <p:sp>
        <p:nvSpPr>
          <p:cNvPr id="157" name="Google Shape;157;p26"/>
          <p:cNvSpPr txBox="1">
            <a:spLocks noGrp="1"/>
          </p:cNvSpPr>
          <p:nvPr>
            <p:ph type="body" idx="4"/>
          </p:nvPr>
        </p:nvSpPr>
        <p:spPr>
          <a:xfrm>
            <a:off x="1849155" y="2924944"/>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Analyse et spécifications</a:t>
            </a:r>
            <a:endParaRPr dirty="0">
              <a:solidFill>
                <a:schemeClr val="bg1">
                  <a:lumMod val="50000"/>
                </a:schemeClr>
              </a:solidFill>
            </a:endParaRPr>
          </a:p>
        </p:txBody>
      </p:sp>
      <p:sp>
        <p:nvSpPr>
          <p:cNvPr id="158" name="Google Shape;158;p26"/>
          <p:cNvSpPr txBox="1">
            <a:spLocks noGrp="1"/>
          </p:cNvSpPr>
          <p:nvPr>
            <p:ph type="body" idx="5"/>
          </p:nvPr>
        </p:nvSpPr>
        <p:spPr>
          <a:xfrm>
            <a:off x="1583499" y="3573016"/>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Conception et la solution</a:t>
            </a:r>
            <a:endParaRPr dirty="0">
              <a:solidFill>
                <a:schemeClr val="bg1">
                  <a:lumMod val="50000"/>
                </a:schemeClr>
              </a:solidFill>
            </a:endParaRPr>
          </a:p>
        </p:txBody>
      </p:sp>
      <p:pic>
        <p:nvPicPr>
          <p:cNvPr id="8" name="Picture 8" descr="Nouveau logo Capgemini | Aujourd'hui est un grand jour ! Nous sommes ravis  de vous présenter notre nouvelle identité visuelle. | By Capgemini France |  Facebook">
            <a:extLst>
              <a:ext uri="{FF2B5EF4-FFF2-40B4-BE49-F238E27FC236}">
                <a16:creationId xmlns:a16="http://schemas.microsoft.com/office/drawing/2014/main" id="{A9CCF163-4ED6-4BCA-BDEB-7AC58441D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Google Shape;173;p27">
            <a:extLst>
              <a:ext uri="{FF2B5EF4-FFF2-40B4-BE49-F238E27FC236}">
                <a16:creationId xmlns:a16="http://schemas.microsoft.com/office/drawing/2014/main" id="{50362FFC-C9A6-4D87-B413-4414AC9A9992}"/>
              </a:ext>
            </a:extLst>
          </p:cNvPr>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0" name="Google Shape;174;p27">
            <a:extLst>
              <a:ext uri="{FF2B5EF4-FFF2-40B4-BE49-F238E27FC236}">
                <a16:creationId xmlns:a16="http://schemas.microsoft.com/office/drawing/2014/main" id="{C4F91C2E-48D9-4C8B-90E9-3939C74CE1E5}"/>
              </a:ext>
            </a:extLst>
          </p:cNvPr>
          <p:cNvSpPr txBox="1"/>
          <p:nvPr/>
        </p:nvSpPr>
        <p:spPr>
          <a:xfrm>
            <a:off x="662727" y="6515889"/>
            <a:ext cx="6057899" cy="287268"/>
          </a:xfrm>
          <a:prstGeom prst="rect">
            <a:avLst/>
          </a:prstGeom>
          <a:noFill/>
          <a:ln>
            <a:noFill/>
          </a:ln>
        </p:spPr>
        <p:txBody>
          <a:bodyPr spcFirstLastPara="1" wrap="square" lIns="121900" tIns="60933" rIns="121900" bIns="60933" anchor="t" anchorCtr="0">
            <a:spAutoFit/>
          </a:bodyPr>
          <a:lstStyle/>
          <a:p>
            <a:r>
              <a:rPr lang="fr-FR" sz="1067" b="1" dirty="0">
                <a:solidFill>
                  <a:schemeClr val="lt1"/>
                </a:solidFill>
              </a:rPr>
              <a:t>Mise en place d’un système de supervision à base des solutions CI/CD en mode DevOps</a:t>
            </a:r>
          </a:p>
        </p:txBody>
      </p:sp>
      <p:sp>
        <p:nvSpPr>
          <p:cNvPr id="11" name="Google Shape;447;p37">
            <a:extLst>
              <a:ext uri="{FF2B5EF4-FFF2-40B4-BE49-F238E27FC236}">
                <a16:creationId xmlns:a16="http://schemas.microsoft.com/office/drawing/2014/main" id="{6674B065-A657-426C-B6ED-70B182366483}"/>
              </a:ext>
            </a:extLst>
          </p:cNvPr>
          <p:cNvSpPr/>
          <p:nvPr/>
        </p:nvSpPr>
        <p:spPr>
          <a:xfrm>
            <a:off x="484265" y="936741"/>
            <a:ext cx="11180352" cy="14400"/>
          </a:xfrm>
          <a:prstGeom prst="rect">
            <a:avLst/>
          </a:prstGeom>
          <a:solidFill>
            <a:srgbClr val="823799"/>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141555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8" descr="Nouveau logo Capgemini | Aujourd'hui est un grand jour ! Nous sommes ravis  de vous présenter notre nouvelle identité visuelle. | By Capgemini France |  Face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5" name="Google Shape;173;p27"/>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6" name="Google Shape;175;p27"/>
          <p:cNvSpPr txBox="1"/>
          <p:nvPr/>
        </p:nvSpPr>
        <p:spPr>
          <a:xfrm>
            <a:off x="2974800" y="999110"/>
            <a:ext cx="6242400" cy="677054"/>
          </a:xfrm>
          <a:prstGeom prst="rect">
            <a:avLst/>
          </a:prstGeom>
          <a:noFill/>
          <a:ln>
            <a:noFill/>
          </a:ln>
        </p:spPr>
        <p:txBody>
          <a:bodyPr spcFirstLastPara="1" wrap="square" lIns="121900" tIns="60933" rIns="121900" bIns="60933" anchor="t" anchorCtr="0">
            <a:spAutoFit/>
          </a:bodyPr>
          <a:lstStyle/>
          <a:p>
            <a:pPr algn="ctr"/>
            <a:r>
              <a:rPr lang="fr" sz="3600" b="1" dirty="0">
                <a:solidFill>
                  <a:srgbClr val="0070C0"/>
                </a:solidFill>
              </a:rPr>
              <a:t>INTRODUCTION</a:t>
            </a:r>
            <a:endParaRPr sz="3600" b="1" dirty="0">
              <a:solidFill>
                <a:srgbClr val="0070C0"/>
              </a:solidFill>
            </a:endParaRPr>
          </a:p>
        </p:txBody>
      </p:sp>
      <p:pic>
        <p:nvPicPr>
          <p:cNvPr id="3" name="Image 2">
            <a:extLst>
              <a:ext uri="{FF2B5EF4-FFF2-40B4-BE49-F238E27FC236}">
                <a16:creationId xmlns:a16="http://schemas.microsoft.com/office/drawing/2014/main" id="{F9E4AD2A-7411-4475-8A78-618A04F0C72D}"/>
              </a:ext>
            </a:extLst>
          </p:cNvPr>
          <p:cNvPicPr>
            <a:picLocks noChangeAspect="1"/>
          </p:cNvPicPr>
          <p:nvPr/>
        </p:nvPicPr>
        <p:blipFill>
          <a:blip r:embed="rId4"/>
          <a:stretch>
            <a:fillRect/>
          </a:stretch>
        </p:blipFill>
        <p:spPr>
          <a:xfrm>
            <a:off x="336096" y="1140221"/>
            <a:ext cx="3767723" cy="2838186"/>
          </a:xfrm>
          <a:prstGeom prst="rect">
            <a:avLst/>
          </a:prstGeom>
          <a:ln w="3175">
            <a:solidFill>
              <a:schemeClr val="tx1"/>
            </a:solidFill>
          </a:ln>
        </p:spPr>
      </p:pic>
      <p:pic>
        <p:nvPicPr>
          <p:cNvPr id="5" name="Image 4">
            <a:extLst>
              <a:ext uri="{FF2B5EF4-FFF2-40B4-BE49-F238E27FC236}">
                <a16:creationId xmlns:a16="http://schemas.microsoft.com/office/drawing/2014/main" id="{F1A2AE61-AE5A-46EC-BEA1-3F76704727BC}"/>
              </a:ext>
            </a:extLst>
          </p:cNvPr>
          <p:cNvPicPr>
            <a:picLocks noChangeAspect="1"/>
          </p:cNvPicPr>
          <p:nvPr/>
        </p:nvPicPr>
        <p:blipFill>
          <a:blip r:embed="rId5"/>
          <a:stretch>
            <a:fillRect/>
          </a:stretch>
        </p:blipFill>
        <p:spPr>
          <a:xfrm>
            <a:off x="8205123" y="1140221"/>
            <a:ext cx="3796377" cy="2838186"/>
          </a:xfrm>
          <a:prstGeom prst="rect">
            <a:avLst/>
          </a:prstGeom>
          <a:ln w="3175">
            <a:solidFill>
              <a:schemeClr val="tx1"/>
            </a:solidFill>
          </a:ln>
        </p:spPr>
      </p:pic>
      <p:pic>
        <p:nvPicPr>
          <p:cNvPr id="8" name="Image 7">
            <a:extLst>
              <a:ext uri="{FF2B5EF4-FFF2-40B4-BE49-F238E27FC236}">
                <a16:creationId xmlns:a16="http://schemas.microsoft.com/office/drawing/2014/main" id="{F017DD59-8365-496C-962A-6124B9C528B2}"/>
              </a:ext>
            </a:extLst>
          </p:cNvPr>
          <p:cNvPicPr>
            <a:picLocks noChangeAspect="1"/>
          </p:cNvPicPr>
          <p:nvPr/>
        </p:nvPicPr>
        <p:blipFill>
          <a:blip r:embed="rId6"/>
          <a:stretch>
            <a:fillRect/>
          </a:stretch>
        </p:blipFill>
        <p:spPr>
          <a:xfrm>
            <a:off x="7106029" y="4119518"/>
            <a:ext cx="2997282" cy="2260047"/>
          </a:xfrm>
          <a:prstGeom prst="rect">
            <a:avLst/>
          </a:prstGeom>
          <a:ln w="3175">
            <a:solidFill>
              <a:schemeClr val="tx1"/>
            </a:solidFill>
          </a:ln>
        </p:spPr>
      </p:pic>
      <p:pic>
        <p:nvPicPr>
          <p:cNvPr id="10" name="Image 9">
            <a:extLst>
              <a:ext uri="{FF2B5EF4-FFF2-40B4-BE49-F238E27FC236}">
                <a16:creationId xmlns:a16="http://schemas.microsoft.com/office/drawing/2014/main" id="{8E0A37FC-A570-49A8-A77D-CDC8C392F4AD}"/>
              </a:ext>
            </a:extLst>
          </p:cNvPr>
          <p:cNvPicPr>
            <a:picLocks noChangeAspect="1"/>
          </p:cNvPicPr>
          <p:nvPr/>
        </p:nvPicPr>
        <p:blipFill>
          <a:blip r:embed="rId7"/>
          <a:stretch>
            <a:fillRect/>
          </a:stretch>
        </p:blipFill>
        <p:spPr>
          <a:xfrm>
            <a:off x="2974800" y="4119518"/>
            <a:ext cx="3210825" cy="2260047"/>
          </a:xfrm>
          <a:prstGeom prst="rect">
            <a:avLst/>
          </a:prstGeom>
          <a:ln w="3175">
            <a:solidFill>
              <a:schemeClr val="tx1"/>
            </a:solidFill>
          </a:ln>
        </p:spPr>
      </p:pic>
      <p:sp>
        <p:nvSpPr>
          <p:cNvPr id="16" name="Google Shape;174;p27">
            <a:extLst>
              <a:ext uri="{FF2B5EF4-FFF2-40B4-BE49-F238E27FC236}">
                <a16:creationId xmlns:a16="http://schemas.microsoft.com/office/drawing/2014/main" id="{E8A2EAC0-2EF2-4E39-9727-88E720FBF856}"/>
              </a:ext>
            </a:extLst>
          </p:cNvPr>
          <p:cNvSpPr txBox="1"/>
          <p:nvPr/>
        </p:nvSpPr>
        <p:spPr>
          <a:xfrm>
            <a:off x="662727" y="6515889"/>
            <a:ext cx="6057899" cy="287268"/>
          </a:xfrm>
          <a:prstGeom prst="rect">
            <a:avLst/>
          </a:prstGeom>
          <a:noFill/>
          <a:ln>
            <a:noFill/>
          </a:ln>
        </p:spPr>
        <p:txBody>
          <a:bodyPr spcFirstLastPara="1" wrap="square" lIns="121900" tIns="60933" rIns="121900" bIns="60933" anchor="t" anchorCtr="0">
            <a:spAutoFit/>
          </a:bodyPr>
          <a:lstStyle/>
          <a:p>
            <a:r>
              <a:rPr lang="fr-FR" sz="1067" b="1" dirty="0">
                <a:solidFill>
                  <a:schemeClr val="lt1"/>
                </a:solidFill>
              </a:rPr>
              <a:t>Mise en place d’un système de supervision à base des solutions CI/CD en mode DevOps</a:t>
            </a:r>
          </a:p>
        </p:txBody>
      </p:sp>
    </p:spTree>
    <p:extLst>
      <p:ext uri="{BB962C8B-B14F-4D97-AF65-F5344CB8AC3E}">
        <p14:creationId xmlns:p14="http://schemas.microsoft.com/office/powerpoint/2010/main" val="4462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3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3500"/>
                            </p:stCondLst>
                            <p:childTnLst>
                              <p:par>
                                <p:cTn id="9" presetID="10" presetClass="entr" presetSubtype="0" fill="hold" nodeType="afterEffect">
                                  <p:stCondLst>
                                    <p:cond delay="3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7000"/>
                            </p:stCondLst>
                            <p:childTnLst>
                              <p:par>
                                <p:cTn id="13" presetID="10" presetClass="entr" presetSubtype="0" fill="hold" nodeType="afterEffect">
                                  <p:stCondLst>
                                    <p:cond delay="300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0500"/>
                            </p:stCondLst>
                            <p:childTnLst>
                              <p:par>
                                <p:cTn id="17" presetID="10" presetClass="entr" presetSubtype="0" fill="hold" nodeType="afterEffect">
                                  <p:stCondLst>
                                    <p:cond delay="30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BACB314-A7DD-4AA1-99C4-7A2544A2A841}"/>
              </a:ext>
            </a:extLst>
          </p:cNvPr>
          <p:cNvSpPr>
            <a:spLocks noGrp="1"/>
          </p:cNvSpPr>
          <p:nvPr>
            <p:ph type="body" idx="1"/>
          </p:nvPr>
        </p:nvSpPr>
        <p:spPr>
          <a:xfrm>
            <a:off x="135005" y="1155031"/>
            <a:ext cx="11367184" cy="721895"/>
          </a:xfrm>
        </p:spPr>
        <p:txBody>
          <a:bodyPr/>
          <a:lstStyle/>
          <a:p>
            <a:pPr marL="76200" indent="0">
              <a:buNone/>
            </a:pPr>
            <a:r>
              <a:rPr lang="fr-FR" dirty="0">
                <a:solidFill>
                  <a:schemeClr val="tx1"/>
                </a:solidFill>
              </a:rPr>
              <a:t>Environnement technique utilisé pour mettre en place le système de monitoring:</a:t>
            </a:r>
            <a:endParaRPr lang="fr-MA" dirty="0">
              <a:solidFill>
                <a:schemeClr val="tx1"/>
              </a:solidFill>
            </a:endParaRPr>
          </a:p>
        </p:txBody>
      </p:sp>
      <p:sp>
        <p:nvSpPr>
          <p:cNvPr id="3" name="Titre 2">
            <a:extLst>
              <a:ext uri="{FF2B5EF4-FFF2-40B4-BE49-F238E27FC236}">
                <a16:creationId xmlns:a16="http://schemas.microsoft.com/office/drawing/2014/main" id="{82A79BE9-CDAB-4545-8E69-FC0A26F73D2B}"/>
              </a:ext>
            </a:extLst>
          </p:cNvPr>
          <p:cNvSpPr>
            <a:spLocks noGrp="1"/>
          </p:cNvSpPr>
          <p:nvPr>
            <p:ph type="ctrTitle"/>
          </p:nvPr>
        </p:nvSpPr>
        <p:spPr/>
        <p:txBody>
          <a:bodyPr/>
          <a:lstStyle/>
          <a:p>
            <a:r>
              <a:rPr lang="fr-FR" dirty="0"/>
              <a:t>Mise en œuvre </a:t>
            </a:r>
            <a:endParaRPr lang="fr-MA" dirty="0"/>
          </a:p>
        </p:txBody>
      </p:sp>
      <p:pic>
        <p:nvPicPr>
          <p:cNvPr id="1026" name="Picture 2" descr="Robot Framework — Wikipédia">
            <a:extLst>
              <a:ext uri="{FF2B5EF4-FFF2-40B4-BE49-F238E27FC236}">
                <a16:creationId xmlns:a16="http://schemas.microsoft.com/office/drawing/2014/main" id="{48F4338F-F49C-45AA-AF1D-029A95493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973" y="1626450"/>
            <a:ext cx="1806128" cy="18061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lenium sur Raspberry Pi 3">
            <a:extLst>
              <a:ext uri="{FF2B5EF4-FFF2-40B4-BE49-F238E27FC236}">
                <a16:creationId xmlns:a16="http://schemas.microsoft.com/office/drawing/2014/main" id="{27E579C9-AD12-490F-8BFF-162D49FB0C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7168" y="1992976"/>
            <a:ext cx="1341765" cy="12142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397C6D5-9A84-450F-BCCE-CB2720B4A5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6485" y="2163244"/>
            <a:ext cx="3963613" cy="98301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A26409EE-EFDF-4B0A-A871-ECDDB1F02F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4361" y="3487359"/>
            <a:ext cx="2428876" cy="72189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54" descr="Docker Logos - Docke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61611" y="3224234"/>
            <a:ext cx="1072534" cy="964568"/>
          </a:xfrm>
          <a:prstGeom prst="rect">
            <a:avLst/>
          </a:prstGeom>
          <a:ln>
            <a:noFill/>
          </a:ln>
          <a:effectLst/>
        </p:spPr>
      </p:pic>
      <p:pic>
        <p:nvPicPr>
          <p:cNvPr id="10" name="Image 56"/>
          <p:cNvPicPr/>
          <p:nvPr/>
        </p:nvPicPr>
        <p:blipFill>
          <a:blip r:embed="rId8">
            <a:extLst>
              <a:ext uri="{28A0092B-C50C-407E-A947-70E740481C1C}">
                <a14:useLocalDpi xmlns:a14="http://schemas.microsoft.com/office/drawing/2010/main" val="0"/>
              </a:ext>
            </a:extLst>
          </a:blip>
          <a:srcRect/>
          <a:stretch>
            <a:fillRect/>
          </a:stretch>
        </p:blipFill>
        <p:spPr bwMode="auto">
          <a:xfrm>
            <a:off x="759973" y="4636308"/>
            <a:ext cx="2199534" cy="1099767"/>
          </a:xfrm>
          <a:prstGeom prst="rect">
            <a:avLst/>
          </a:prstGeom>
          <a:ln>
            <a:noFill/>
          </a:ln>
          <a:effectLst/>
        </p:spPr>
      </p:pic>
      <p:pic>
        <p:nvPicPr>
          <p:cNvPr id="11" name="Image 60" descr="Comment configurer la base de données Zabbix dans Grafana ? | Labo-tech"/>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29735" y="4636308"/>
            <a:ext cx="3120363" cy="755919"/>
          </a:xfrm>
          <a:prstGeom prst="rect">
            <a:avLst/>
          </a:prstGeom>
          <a:ln>
            <a:noFill/>
          </a:ln>
          <a:effectLst/>
        </p:spPr>
      </p:pic>
      <p:pic>
        <p:nvPicPr>
          <p:cNvPr id="2050" name="Picture 2" descr="PostgreSQL : Bases de données Open Source | OVHclou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6408" y="4679244"/>
            <a:ext cx="2867737" cy="8568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ws-logo">
            <a:extLst>
              <a:ext uri="{FF2B5EF4-FFF2-40B4-BE49-F238E27FC236}">
                <a16:creationId xmlns:a16="http://schemas.microsoft.com/office/drawing/2014/main" id="{1466EC0E-A87D-4C96-85B4-167E7D8335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02519" y="2911180"/>
            <a:ext cx="2120900" cy="15906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Nouveau logo Capgemini | Aujourd'hui est un grand jour ! Nous sommes ravis  de vous présenter notre nouvelle identité visuelle. | By Capgemini France |  Facebook">
            <a:extLst>
              <a:ext uri="{FF2B5EF4-FFF2-40B4-BE49-F238E27FC236}">
                <a16:creationId xmlns:a16="http://schemas.microsoft.com/office/drawing/2014/main" id="{B17356B1-A08B-4A93-B199-E1FFFE4144F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5" name="Google Shape;173;p27">
            <a:extLst>
              <a:ext uri="{FF2B5EF4-FFF2-40B4-BE49-F238E27FC236}">
                <a16:creationId xmlns:a16="http://schemas.microsoft.com/office/drawing/2014/main" id="{72F1DAC8-79C1-46E2-B5D1-DA5CB5678BEF}"/>
              </a:ext>
            </a:extLst>
          </p:cNvPr>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6" name="Google Shape;174;p27">
            <a:extLst>
              <a:ext uri="{FF2B5EF4-FFF2-40B4-BE49-F238E27FC236}">
                <a16:creationId xmlns:a16="http://schemas.microsoft.com/office/drawing/2014/main" id="{B6F4B884-E06B-4B55-8F1A-474BE5F79D84}"/>
              </a:ext>
            </a:extLst>
          </p:cNvPr>
          <p:cNvSpPr txBox="1"/>
          <p:nvPr/>
        </p:nvSpPr>
        <p:spPr>
          <a:xfrm>
            <a:off x="662727" y="6515889"/>
            <a:ext cx="6057899" cy="287268"/>
          </a:xfrm>
          <a:prstGeom prst="rect">
            <a:avLst/>
          </a:prstGeom>
          <a:noFill/>
          <a:ln>
            <a:noFill/>
          </a:ln>
        </p:spPr>
        <p:txBody>
          <a:bodyPr spcFirstLastPara="1" wrap="square" lIns="121900" tIns="60933" rIns="121900" bIns="60933" anchor="t" anchorCtr="0">
            <a:spAutoFit/>
          </a:bodyPr>
          <a:lstStyle/>
          <a:p>
            <a:r>
              <a:rPr lang="fr-FR" sz="1067" b="1" dirty="0">
                <a:solidFill>
                  <a:schemeClr val="lt1"/>
                </a:solidFill>
              </a:rPr>
              <a:t>Mise en place d’un système de supervision à base des solutions CI/CD en mode DevOps</a:t>
            </a:r>
          </a:p>
        </p:txBody>
      </p:sp>
    </p:spTree>
    <p:extLst>
      <p:ext uri="{BB962C8B-B14F-4D97-AF65-F5344CB8AC3E}">
        <p14:creationId xmlns:p14="http://schemas.microsoft.com/office/powerpoint/2010/main" val="167300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fade">
                                      <p:cBhvr>
                                        <p:cTn id="12" dur="1000"/>
                                        <p:tgtEl>
                                          <p:spTgt spid="1030"/>
                                        </p:tgtEl>
                                      </p:cBhvr>
                                    </p:animEffect>
                                    <p:anim calcmode="lin" valueType="num">
                                      <p:cBhvr>
                                        <p:cTn id="13" dur="1000" fill="hold"/>
                                        <p:tgtEl>
                                          <p:spTgt spid="1030"/>
                                        </p:tgtEl>
                                        <p:attrNameLst>
                                          <p:attrName>ppt_x</p:attrName>
                                        </p:attrNameLst>
                                      </p:cBhvr>
                                      <p:tavLst>
                                        <p:tav tm="0">
                                          <p:val>
                                            <p:strVal val="#ppt_x"/>
                                          </p:val>
                                        </p:tav>
                                        <p:tav tm="100000">
                                          <p:val>
                                            <p:strVal val="#ppt_x"/>
                                          </p:val>
                                        </p:tav>
                                      </p:tavLst>
                                    </p:anim>
                                    <p:anim calcmode="lin" valueType="num">
                                      <p:cBhvr>
                                        <p:cTn id="14" dur="1000" fill="hold"/>
                                        <p:tgtEl>
                                          <p:spTgt spid="103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32"/>
                                        </p:tgtEl>
                                        <p:attrNameLst>
                                          <p:attrName>style.visibility</p:attrName>
                                        </p:attrNameLst>
                                      </p:cBhvr>
                                      <p:to>
                                        <p:strVal val="visible"/>
                                      </p:to>
                                    </p:set>
                                    <p:animEffect transition="in" filter="fade">
                                      <p:cBhvr>
                                        <p:cTn id="17" dur="1000"/>
                                        <p:tgtEl>
                                          <p:spTgt spid="1032"/>
                                        </p:tgtEl>
                                      </p:cBhvr>
                                    </p:animEffect>
                                    <p:anim calcmode="lin" valueType="num">
                                      <p:cBhvr>
                                        <p:cTn id="18" dur="1000" fill="hold"/>
                                        <p:tgtEl>
                                          <p:spTgt spid="1032"/>
                                        </p:tgtEl>
                                        <p:attrNameLst>
                                          <p:attrName>ppt_x</p:attrName>
                                        </p:attrNameLst>
                                      </p:cBhvr>
                                      <p:tavLst>
                                        <p:tav tm="0">
                                          <p:val>
                                            <p:strVal val="#ppt_x"/>
                                          </p:val>
                                        </p:tav>
                                        <p:tav tm="100000">
                                          <p:val>
                                            <p:strVal val="#ppt_x"/>
                                          </p:val>
                                        </p:tav>
                                      </p:tavLst>
                                    </p:anim>
                                    <p:anim calcmode="lin" valueType="num">
                                      <p:cBhvr>
                                        <p:cTn id="19" dur="1000" fill="hold"/>
                                        <p:tgtEl>
                                          <p:spTgt spid="103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36"/>
                                        </p:tgtEl>
                                        <p:attrNameLst>
                                          <p:attrName>style.visibility</p:attrName>
                                        </p:attrNameLst>
                                      </p:cBhvr>
                                      <p:to>
                                        <p:strVal val="visible"/>
                                      </p:to>
                                    </p:set>
                                    <p:animEffect transition="in" filter="fade">
                                      <p:cBhvr>
                                        <p:cTn id="24" dur="500"/>
                                        <p:tgtEl>
                                          <p:spTgt spid="1036"/>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2050"/>
                                        </p:tgtEl>
                                        <p:attrNameLst>
                                          <p:attrName>style.visibility</p:attrName>
                                        </p:attrNameLst>
                                      </p:cBhvr>
                                      <p:to>
                                        <p:strVal val="visible"/>
                                      </p:to>
                                    </p:set>
                                    <p:animEffect transition="in" filter="fade">
                                      <p:cBhvr>
                                        <p:cTn id="38" dur="500"/>
                                        <p:tgtEl>
                                          <p:spTgt spid="2050"/>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BACB314-A7DD-4AA1-99C4-7A2544A2A841}"/>
              </a:ext>
            </a:extLst>
          </p:cNvPr>
          <p:cNvSpPr>
            <a:spLocks noGrp="1"/>
          </p:cNvSpPr>
          <p:nvPr>
            <p:ph type="body" idx="1"/>
          </p:nvPr>
        </p:nvSpPr>
        <p:spPr>
          <a:xfrm>
            <a:off x="135005" y="1155031"/>
            <a:ext cx="11367184" cy="721895"/>
          </a:xfrm>
        </p:spPr>
        <p:txBody>
          <a:bodyPr/>
          <a:lstStyle/>
          <a:p>
            <a:pPr marL="76200" indent="0">
              <a:buNone/>
            </a:pPr>
            <a:r>
              <a:rPr lang="fr-FR" dirty="0">
                <a:solidFill>
                  <a:schemeClr val="tx1"/>
                </a:solidFill>
              </a:rPr>
              <a:t>Le Workflow :</a:t>
            </a:r>
            <a:endParaRPr lang="fr-MA" dirty="0">
              <a:solidFill>
                <a:schemeClr val="tx1"/>
              </a:solidFill>
            </a:endParaRPr>
          </a:p>
        </p:txBody>
      </p:sp>
      <p:sp>
        <p:nvSpPr>
          <p:cNvPr id="3" name="Titre 2">
            <a:extLst>
              <a:ext uri="{FF2B5EF4-FFF2-40B4-BE49-F238E27FC236}">
                <a16:creationId xmlns:a16="http://schemas.microsoft.com/office/drawing/2014/main" id="{82A79BE9-CDAB-4545-8E69-FC0A26F73D2B}"/>
              </a:ext>
            </a:extLst>
          </p:cNvPr>
          <p:cNvSpPr>
            <a:spLocks noGrp="1"/>
          </p:cNvSpPr>
          <p:nvPr>
            <p:ph type="ctrTitle"/>
          </p:nvPr>
        </p:nvSpPr>
        <p:spPr/>
        <p:txBody>
          <a:bodyPr/>
          <a:lstStyle/>
          <a:p>
            <a:r>
              <a:rPr lang="fr-FR" dirty="0"/>
              <a:t>Comment fonctionne le système ?</a:t>
            </a:r>
            <a:endParaRPr lang="fr-MA" dirty="0"/>
          </a:p>
        </p:txBody>
      </p:sp>
      <p:pic>
        <p:nvPicPr>
          <p:cNvPr id="7" name="Image 43" descr="Une image contenant texte, capture d’écran, parking, mètre&#10;&#10;Description générée automatiquement"/>
          <p:cNvPicPr/>
          <p:nvPr/>
        </p:nvPicPr>
        <p:blipFill>
          <a:blip r:embed="rId3">
            <a:extLst>
              <a:ext uri="{28A0092B-C50C-407E-A947-70E740481C1C}">
                <a14:useLocalDpi xmlns:a14="http://schemas.microsoft.com/office/drawing/2010/main" val="0"/>
              </a:ext>
            </a:extLst>
          </a:blip>
          <a:stretch>
            <a:fillRect/>
          </a:stretch>
        </p:blipFill>
        <p:spPr>
          <a:xfrm>
            <a:off x="4776870" y="1155031"/>
            <a:ext cx="6848872" cy="5283869"/>
          </a:xfrm>
          <a:prstGeom prst="rect">
            <a:avLst/>
          </a:prstGeom>
        </p:spPr>
      </p:pic>
      <p:pic>
        <p:nvPicPr>
          <p:cNvPr id="5" name="Image 4">
            <a:extLst>
              <a:ext uri="{FF2B5EF4-FFF2-40B4-BE49-F238E27FC236}">
                <a16:creationId xmlns:a16="http://schemas.microsoft.com/office/drawing/2014/main" id="{7A2A1A99-4040-4021-A9AF-367EF1799DC3}"/>
              </a:ext>
            </a:extLst>
          </p:cNvPr>
          <p:cNvPicPr>
            <a:picLocks noChangeAspect="1"/>
          </p:cNvPicPr>
          <p:nvPr/>
        </p:nvPicPr>
        <p:blipFill>
          <a:blip r:embed="rId4"/>
          <a:stretch>
            <a:fillRect/>
          </a:stretch>
        </p:blipFill>
        <p:spPr>
          <a:xfrm>
            <a:off x="74060" y="1876926"/>
            <a:ext cx="4652010" cy="4229100"/>
          </a:xfrm>
          <a:prstGeom prst="rect">
            <a:avLst/>
          </a:prstGeom>
          <a:ln w="3175">
            <a:solidFill>
              <a:schemeClr val="tx1"/>
            </a:solidFill>
          </a:ln>
        </p:spPr>
      </p:pic>
      <p:pic>
        <p:nvPicPr>
          <p:cNvPr id="8" name="Picture 8" descr="Nouveau logo Capgemini | Aujourd'hui est un grand jour ! Nous sommes ravis  de vous présenter notre nouvelle identité visuelle. | By Capgemini France |  Facebook">
            <a:extLst>
              <a:ext uri="{FF2B5EF4-FFF2-40B4-BE49-F238E27FC236}">
                <a16:creationId xmlns:a16="http://schemas.microsoft.com/office/drawing/2014/main" id="{FA3FA86D-FFC5-4779-B194-30DAF4EC5C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Google Shape;173;p27">
            <a:extLst>
              <a:ext uri="{FF2B5EF4-FFF2-40B4-BE49-F238E27FC236}">
                <a16:creationId xmlns:a16="http://schemas.microsoft.com/office/drawing/2014/main" id="{6379157E-F826-406E-A7C7-4E6A9506DEFA}"/>
              </a:ext>
            </a:extLst>
          </p:cNvPr>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0" name="Google Shape;174;p27">
            <a:extLst>
              <a:ext uri="{FF2B5EF4-FFF2-40B4-BE49-F238E27FC236}">
                <a16:creationId xmlns:a16="http://schemas.microsoft.com/office/drawing/2014/main" id="{8417C83F-BD1B-4AB0-B521-73050E0A34BD}"/>
              </a:ext>
            </a:extLst>
          </p:cNvPr>
          <p:cNvSpPr txBox="1"/>
          <p:nvPr/>
        </p:nvSpPr>
        <p:spPr>
          <a:xfrm>
            <a:off x="662727" y="6515889"/>
            <a:ext cx="6057899" cy="287268"/>
          </a:xfrm>
          <a:prstGeom prst="rect">
            <a:avLst/>
          </a:prstGeom>
          <a:noFill/>
          <a:ln>
            <a:noFill/>
          </a:ln>
        </p:spPr>
        <p:txBody>
          <a:bodyPr spcFirstLastPara="1" wrap="square" lIns="121900" tIns="60933" rIns="121900" bIns="60933" anchor="t" anchorCtr="0">
            <a:spAutoFit/>
          </a:bodyPr>
          <a:lstStyle/>
          <a:p>
            <a:r>
              <a:rPr lang="fr-FR" sz="1067" b="1" dirty="0">
                <a:solidFill>
                  <a:schemeClr val="lt1"/>
                </a:solidFill>
              </a:rPr>
              <a:t>Mise en place d’un système de supervision à base des solutions CI/CD en mode DevOps</a:t>
            </a:r>
          </a:p>
        </p:txBody>
      </p:sp>
      <p:sp>
        <p:nvSpPr>
          <p:cNvPr id="11" name="Google Shape;447;p37">
            <a:extLst>
              <a:ext uri="{FF2B5EF4-FFF2-40B4-BE49-F238E27FC236}">
                <a16:creationId xmlns:a16="http://schemas.microsoft.com/office/drawing/2014/main" id="{23618D9F-64B4-4623-81CA-CC325FBFC083}"/>
              </a:ext>
            </a:extLst>
          </p:cNvPr>
          <p:cNvSpPr/>
          <p:nvPr/>
        </p:nvSpPr>
        <p:spPr>
          <a:xfrm>
            <a:off x="484265" y="936741"/>
            <a:ext cx="11180352" cy="14400"/>
          </a:xfrm>
          <a:prstGeom prst="rect">
            <a:avLst/>
          </a:prstGeom>
          <a:solidFill>
            <a:srgbClr val="823799"/>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2" name="Google Shape;455;p37">
            <a:extLst>
              <a:ext uri="{FF2B5EF4-FFF2-40B4-BE49-F238E27FC236}">
                <a16:creationId xmlns:a16="http://schemas.microsoft.com/office/drawing/2014/main" id="{051F82DE-A693-4898-9B63-EB5AFEAF94F2}"/>
              </a:ext>
            </a:extLst>
          </p:cNvPr>
          <p:cNvSpPr txBox="1"/>
          <p:nvPr/>
        </p:nvSpPr>
        <p:spPr>
          <a:xfrm>
            <a:off x="8976321" y="584036"/>
            <a:ext cx="2688297" cy="348824"/>
          </a:xfrm>
          <a:prstGeom prst="rect">
            <a:avLst/>
          </a:prstGeom>
          <a:noFill/>
          <a:ln>
            <a:noFill/>
          </a:ln>
        </p:spPr>
        <p:txBody>
          <a:bodyPr spcFirstLastPara="1" wrap="square" lIns="121900" tIns="60933" rIns="121900" bIns="60933" anchor="t" anchorCtr="0">
            <a:spAutoFit/>
          </a:bodyPr>
          <a:lstStyle/>
          <a:p>
            <a:pPr algn="r"/>
            <a:r>
              <a:rPr lang="fr" sz="1467" b="1" dirty="0">
                <a:solidFill>
                  <a:srgbClr val="595959"/>
                </a:solidFill>
              </a:rPr>
              <a:t>Mise en </a:t>
            </a:r>
            <a:r>
              <a:rPr lang="fr-FR" sz="1467" b="1" dirty="0">
                <a:solidFill>
                  <a:srgbClr val="595959"/>
                </a:solidFill>
              </a:rPr>
              <a:t>œuvre</a:t>
            </a:r>
            <a:endParaRPr sz="1467" b="1" dirty="0">
              <a:solidFill>
                <a:srgbClr val="595959"/>
              </a:solidFill>
            </a:endParaRPr>
          </a:p>
        </p:txBody>
      </p:sp>
    </p:spTree>
    <p:extLst>
      <p:ext uri="{BB962C8B-B14F-4D97-AF65-F5344CB8AC3E}">
        <p14:creationId xmlns:p14="http://schemas.microsoft.com/office/powerpoint/2010/main" val="194538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2A79BE9-CDAB-4545-8E69-FC0A26F73D2B}"/>
              </a:ext>
            </a:extLst>
          </p:cNvPr>
          <p:cNvSpPr>
            <a:spLocks noGrp="1"/>
          </p:cNvSpPr>
          <p:nvPr>
            <p:ph type="ctrTitle"/>
          </p:nvPr>
        </p:nvSpPr>
        <p:spPr/>
        <p:txBody>
          <a:bodyPr/>
          <a:lstStyle/>
          <a:p>
            <a:r>
              <a:rPr lang="fr-FR" dirty="0"/>
              <a:t>Process Monitoring suivi les pilotes d’exploitation 24/7 </a:t>
            </a:r>
            <a:endParaRPr lang="fr-MA" dirty="0"/>
          </a:p>
        </p:txBody>
      </p:sp>
      <p:pic>
        <p:nvPicPr>
          <p:cNvPr id="8" name="Picture 8" descr="Nouveau logo Capgemini | Aujourd'hui est un grand jour ! Nous sommes ravis  de vous présenter notre nouvelle identité visuelle. | By Capgemini France |  Facebook">
            <a:extLst>
              <a:ext uri="{FF2B5EF4-FFF2-40B4-BE49-F238E27FC236}">
                <a16:creationId xmlns:a16="http://schemas.microsoft.com/office/drawing/2014/main" id="{FA3FA86D-FFC5-4779-B194-30DAF4EC5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Google Shape;173;p27">
            <a:extLst>
              <a:ext uri="{FF2B5EF4-FFF2-40B4-BE49-F238E27FC236}">
                <a16:creationId xmlns:a16="http://schemas.microsoft.com/office/drawing/2014/main" id="{6379157E-F826-406E-A7C7-4E6A9506DEFA}"/>
              </a:ext>
            </a:extLst>
          </p:cNvPr>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pic>
        <p:nvPicPr>
          <p:cNvPr id="11" name="Image 10">
            <a:extLst>
              <a:ext uri="{FF2B5EF4-FFF2-40B4-BE49-F238E27FC236}">
                <a16:creationId xmlns:a16="http://schemas.microsoft.com/office/drawing/2014/main" id="{611CAB3A-DFC0-4C46-83A5-029E0D7A38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229" y="1092200"/>
            <a:ext cx="10094666" cy="5398289"/>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12" name="Google Shape;174;p27">
            <a:extLst>
              <a:ext uri="{FF2B5EF4-FFF2-40B4-BE49-F238E27FC236}">
                <a16:creationId xmlns:a16="http://schemas.microsoft.com/office/drawing/2014/main" id="{A5611592-0730-4E7F-91FA-94E1E93D6A76}"/>
              </a:ext>
            </a:extLst>
          </p:cNvPr>
          <p:cNvSpPr txBox="1"/>
          <p:nvPr/>
        </p:nvSpPr>
        <p:spPr>
          <a:xfrm>
            <a:off x="662727" y="6515889"/>
            <a:ext cx="6057899" cy="287268"/>
          </a:xfrm>
          <a:prstGeom prst="rect">
            <a:avLst/>
          </a:prstGeom>
          <a:noFill/>
          <a:ln>
            <a:noFill/>
          </a:ln>
        </p:spPr>
        <p:txBody>
          <a:bodyPr spcFirstLastPara="1" wrap="square" lIns="121900" tIns="60933" rIns="121900" bIns="60933" anchor="t" anchorCtr="0">
            <a:spAutoFit/>
          </a:bodyPr>
          <a:lstStyle/>
          <a:p>
            <a:r>
              <a:rPr lang="fr-FR" sz="1067" b="1" dirty="0">
                <a:solidFill>
                  <a:schemeClr val="lt1"/>
                </a:solidFill>
              </a:rPr>
              <a:t>Mise en place d’un système de supervision à base des solutions CI/CD en mode DevOps</a:t>
            </a:r>
          </a:p>
        </p:txBody>
      </p:sp>
      <p:sp>
        <p:nvSpPr>
          <p:cNvPr id="13" name="Google Shape;447;p37">
            <a:extLst>
              <a:ext uri="{FF2B5EF4-FFF2-40B4-BE49-F238E27FC236}">
                <a16:creationId xmlns:a16="http://schemas.microsoft.com/office/drawing/2014/main" id="{B28E8F98-74D2-4D28-9831-B9D0C9A5AF56}"/>
              </a:ext>
            </a:extLst>
          </p:cNvPr>
          <p:cNvSpPr/>
          <p:nvPr/>
        </p:nvSpPr>
        <p:spPr>
          <a:xfrm>
            <a:off x="484265" y="936741"/>
            <a:ext cx="11180352" cy="14400"/>
          </a:xfrm>
          <a:prstGeom prst="rect">
            <a:avLst/>
          </a:prstGeom>
          <a:solidFill>
            <a:srgbClr val="823799"/>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4" name="Google Shape;455;p37">
            <a:extLst>
              <a:ext uri="{FF2B5EF4-FFF2-40B4-BE49-F238E27FC236}">
                <a16:creationId xmlns:a16="http://schemas.microsoft.com/office/drawing/2014/main" id="{AE38F8D7-918E-4955-823B-3AF38CB35DC4}"/>
              </a:ext>
            </a:extLst>
          </p:cNvPr>
          <p:cNvSpPr txBox="1"/>
          <p:nvPr/>
        </p:nvSpPr>
        <p:spPr>
          <a:xfrm>
            <a:off x="8976321" y="584036"/>
            <a:ext cx="2688297" cy="348824"/>
          </a:xfrm>
          <a:prstGeom prst="rect">
            <a:avLst/>
          </a:prstGeom>
          <a:noFill/>
          <a:ln>
            <a:noFill/>
          </a:ln>
        </p:spPr>
        <p:txBody>
          <a:bodyPr spcFirstLastPara="1" wrap="square" lIns="121900" tIns="60933" rIns="121900" bIns="60933" anchor="t" anchorCtr="0">
            <a:spAutoFit/>
          </a:bodyPr>
          <a:lstStyle/>
          <a:p>
            <a:pPr algn="r"/>
            <a:r>
              <a:rPr lang="fr" sz="1467" b="1" dirty="0">
                <a:solidFill>
                  <a:srgbClr val="595959"/>
                </a:solidFill>
              </a:rPr>
              <a:t>Mise en </a:t>
            </a:r>
            <a:r>
              <a:rPr lang="fr-FR" sz="1467" b="1" dirty="0">
                <a:solidFill>
                  <a:srgbClr val="595959"/>
                </a:solidFill>
              </a:rPr>
              <a:t>œuvre</a:t>
            </a:r>
            <a:endParaRPr sz="1467" b="1" dirty="0">
              <a:solidFill>
                <a:srgbClr val="595959"/>
              </a:solidFill>
            </a:endParaRPr>
          </a:p>
        </p:txBody>
      </p:sp>
    </p:spTree>
    <p:extLst>
      <p:ext uri="{BB962C8B-B14F-4D97-AF65-F5344CB8AC3E}">
        <p14:creationId xmlns:p14="http://schemas.microsoft.com/office/powerpoint/2010/main" val="2360487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body" idx="1"/>
          </p:nvPr>
        </p:nvSpPr>
        <p:spPr>
          <a:xfrm>
            <a:off x="524670" y="4877391"/>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t>Conclusion et perspectives</a:t>
            </a:r>
            <a:endParaRPr dirty="0"/>
          </a:p>
        </p:txBody>
      </p:sp>
      <p:sp>
        <p:nvSpPr>
          <p:cNvPr id="155" name="Google Shape;155;p26"/>
          <p:cNvSpPr txBox="1">
            <a:spLocks noGrp="1"/>
          </p:cNvSpPr>
          <p:nvPr>
            <p:ph type="body" idx="2"/>
          </p:nvPr>
        </p:nvSpPr>
        <p:spPr>
          <a:xfrm>
            <a:off x="1103446" y="4221088"/>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Mise en œuvre</a:t>
            </a:r>
            <a:endParaRPr dirty="0">
              <a:solidFill>
                <a:schemeClr val="bg1">
                  <a:lumMod val="50000"/>
                </a:schemeClr>
              </a:solidFill>
            </a:endParaRPr>
          </a:p>
        </p:txBody>
      </p:sp>
      <p:sp>
        <p:nvSpPr>
          <p:cNvPr id="156" name="Google Shape;156;p26"/>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Contexte général du projet </a:t>
            </a:r>
            <a:endParaRPr dirty="0">
              <a:solidFill>
                <a:schemeClr val="bg1">
                  <a:lumMod val="50000"/>
                </a:schemeClr>
              </a:solidFill>
            </a:endParaRPr>
          </a:p>
        </p:txBody>
      </p:sp>
      <p:sp>
        <p:nvSpPr>
          <p:cNvPr id="157" name="Google Shape;157;p26"/>
          <p:cNvSpPr txBox="1">
            <a:spLocks noGrp="1"/>
          </p:cNvSpPr>
          <p:nvPr>
            <p:ph type="body" idx="4"/>
          </p:nvPr>
        </p:nvSpPr>
        <p:spPr>
          <a:xfrm>
            <a:off x="1849155" y="2924944"/>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Analyse et spécifications</a:t>
            </a:r>
            <a:endParaRPr dirty="0">
              <a:solidFill>
                <a:schemeClr val="bg1">
                  <a:lumMod val="50000"/>
                </a:schemeClr>
              </a:solidFill>
            </a:endParaRPr>
          </a:p>
        </p:txBody>
      </p:sp>
      <p:sp>
        <p:nvSpPr>
          <p:cNvPr id="158" name="Google Shape;158;p26"/>
          <p:cNvSpPr txBox="1">
            <a:spLocks noGrp="1"/>
          </p:cNvSpPr>
          <p:nvPr>
            <p:ph type="body" idx="5"/>
          </p:nvPr>
        </p:nvSpPr>
        <p:spPr>
          <a:xfrm>
            <a:off x="1583499" y="3573016"/>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Conception et la solution</a:t>
            </a:r>
            <a:endParaRPr dirty="0">
              <a:solidFill>
                <a:schemeClr val="bg1">
                  <a:lumMod val="50000"/>
                </a:schemeClr>
              </a:solidFill>
            </a:endParaRPr>
          </a:p>
        </p:txBody>
      </p:sp>
      <p:pic>
        <p:nvPicPr>
          <p:cNvPr id="8" name="Picture 8" descr="Nouveau logo Capgemini | Aujourd'hui est un grand jour ! Nous sommes ravis  de vous présenter notre nouvelle identité visuelle. | By Capgemini France |  Facebook">
            <a:extLst>
              <a:ext uri="{FF2B5EF4-FFF2-40B4-BE49-F238E27FC236}">
                <a16:creationId xmlns:a16="http://schemas.microsoft.com/office/drawing/2014/main" id="{C8105F14-5BCC-41A2-8F41-43C2DAB27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Google Shape;173;p27">
            <a:extLst>
              <a:ext uri="{FF2B5EF4-FFF2-40B4-BE49-F238E27FC236}">
                <a16:creationId xmlns:a16="http://schemas.microsoft.com/office/drawing/2014/main" id="{E3268F46-54F9-497C-9EC3-55C1E0DEBE8E}"/>
              </a:ext>
            </a:extLst>
          </p:cNvPr>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0" name="Google Shape;174;p27">
            <a:extLst>
              <a:ext uri="{FF2B5EF4-FFF2-40B4-BE49-F238E27FC236}">
                <a16:creationId xmlns:a16="http://schemas.microsoft.com/office/drawing/2014/main" id="{0A72948E-3E4B-4C0D-8FF4-A7B3F6773CAC}"/>
              </a:ext>
            </a:extLst>
          </p:cNvPr>
          <p:cNvSpPr txBox="1"/>
          <p:nvPr/>
        </p:nvSpPr>
        <p:spPr>
          <a:xfrm>
            <a:off x="662727" y="6515889"/>
            <a:ext cx="6057899" cy="287268"/>
          </a:xfrm>
          <a:prstGeom prst="rect">
            <a:avLst/>
          </a:prstGeom>
          <a:noFill/>
          <a:ln>
            <a:noFill/>
          </a:ln>
        </p:spPr>
        <p:txBody>
          <a:bodyPr spcFirstLastPara="1" wrap="square" lIns="121900" tIns="60933" rIns="121900" bIns="60933" anchor="t" anchorCtr="0">
            <a:spAutoFit/>
          </a:bodyPr>
          <a:lstStyle/>
          <a:p>
            <a:r>
              <a:rPr lang="fr-FR" sz="1067" b="1" dirty="0">
                <a:solidFill>
                  <a:schemeClr val="lt1"/>
                </a:solidFill>
              </a:rPr>
              <a:t>Mise en place d’un système de supervision à base des solutions CI/CD en mode DevOps</a:t>
            </a:r>
          </a:p>
        </p:txBody>
      </p:sp>
      <p:sp>
        <p:nvSpPr>
          <p:cNvPr id="11" name="Google Shape;447;p37">
            <a:extLst>
              <a:ext uri="{FF2B5EF4-FFF2-40B4-BE49-F238E27FC236}">
                <a16:creationId xmlns:a16="http://schemas.microsoft.com/office/drawing/2014/main" id="{E67CE59C-34BA-4116-BF8C-E7BCD8E5851D}"/>
              </a:ext>
            </a:extLst>
          </p:cNvPr>
          <p:cNvSpPr/>
          <p:nvPr/>
        </p:nvSpPr>
        <p:spPr>
          <a:xfrm>
            <a:off x="484265" y="936741"/>
            <a:ext cx="11180352" cy="14400"/>
          </a:xfrm>
          <a:prstGeom prst="rect">
            <a:avLst/>
          </a:prstGeom>
          <a:solidFill>
            <a:srgbClr val="823799"/>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756844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4"/>
          <p:cNvSpPr txBox="1">
            <a:spLocks noGrp="1"/>
          </p:cNvSpPr>
          <p:nvPr>
            <p:ph type="ctrTitle"/>
          </p:nvPr>
        </p:nvSpPr>
        <p:spPr>
          <a:xfrm>
            <a:off x="623392" y="526661"/>
            <a:ext cx="8544900" cy="400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FR" dirty="0"/>
              <a:t>Conclusion et perspectives</a:t>
            </a:r>
            <a:endParaRPr dirty="0"/>
          </a:p>
        </p:txBody>
      </p:sp>
      <p:sp>
        <p:nvSpPr>
          <p:cNvPr id="561" name="Google Shape;561;p44"/>
          <p:cNvSpPr txBox="1"/>
          <p:nvPr/>
        </p:nvSpPr>
        <p:spPr>
          <a:xfrm>
            <a:off x="2495550" y="2647950"/>
            <a:ext cx="2914800" cy="139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 name="Arrow: Right 1">
            <a:extLst>
              <a:ext uri="{FF2B5EF4-FFF2-40B4-BE49-F238E27FC236}">
                <a16:creationId xmlns:a16="http://schemas.microsoft.com/office/drawing/2014/main" id="{233EBEDE-0785-40D4-8960-8E76C6F54328}"/>
              </a:ext>
            </a:extLst>
          </p:cNvPr>
          <p:cNvSpPr/>
          <p:nvPr/>
        </p:nvSpPr>
        <p:spPr>
          <a:xfrm>
            <a:off x="774700" y="1567189"/>
            <a:ext cx="533400" cy="523220"/>
          </a:xfrm>
          <a:prstGeom prst="rightArrow">
            <a:avLst/>
          </a:prstGeom>
          <a:solidFill>
            <a:schemeClr val="accent6"/>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9" name="TextBox 2">
            <a:extLst>
              <a:ext uri="{FF2B5EF4-FFF2-40B4-BE49-F238E27FC236}">
                <a16:creationId xmlns:a16="http://schemas.microsoft.com/office/drawing/2014/main" id="{381A6B1C-CC07-4831-A0B1-4D6F991C75E1}"/>
              </a:ext>
            </a:extLst>
          </p:cNvPr>
          <p:cNvSpPr txBox="1"/>
          <p:nvPr/>
        </p:nvSpPr>
        <p:spPr>
          <a:xfrm>
            <a:off x="1425636" y="3781356"/>
            <a:ext cx="3108264" cy="523220"/>
          </a:xfrm>
          <a:prstGeom prst="rect">
            <a:avLst/>
          </a:prstGeom>
          <a:noFill/>
        </p:spPr>
        <p:txBody>
          <a:bodyPr wrap="square" rtlCol="0">
            <a:spAutoFit/>
          </a:bodyPr>
          <a:lstStyle/>
          <a:p>
            <a:r>
              <a:rPr lang="fr-MA" sz="2800" dirty="0">
                <a:solidFill>
                  <a:schemeClr val="accent6"/>
                </a:solidFill>
              </a:rPr>
              <a:t>Travail à réaliser</a:t>
            </a:r>
          </a:p>
        </p:txBody>
      </p:sp>
      <p:sp>
        <p:nvSpPr>
          <p:cNvPr id="40" name="TextBox 9">
            <a:extLst>
              <a:ext uri="{FF2B5EF4-FFF2-40B4-BE49-F238E27FC236}">
                <a16:creationId xmlns:a16="http://schemas.microsoft.com/office/drawing/2014/main" id="{D8831273-0F16-4814-B79D-BB134C15E293}"/>
              </a:ext>
            </a:extLst>
          </p:cNvPr>
          <p:cNvSpPr txBox="1"/>
          <p:nvPr/>
        </p:nvSpPr>
        <p:spPr>
          <a:xfrm>
            <a:off x="623392" y="2382124"/>
            <a:ext cx="9832914" cy="954107"/>
          </a:xfrm>
          <a:prstGeom prst="rect">
            <a:avLst/>
          </a:prstGeom>
          <a:noFill/>
        </p:spPr>
        <p:txBody>
          <a:bodyPr wrap="square" rtlCol="0">
            <a:spAutoFit/>
          </a:bodyPr>
          <a:lstStyle/>
          <a:p>
            <a:pPr marL="285750" indent="-285750">
              <a:buFont typeface="Arial" panose="020B0604020202020204" pitchFamily="34" charset="0"/>
              <a:buChar char="•"/>
            </a:pPr>
            <a:r>
              <a:rPr lang="fr-MA" dirty="0"/>
              <a:t>Réalisation des scénarios des tests automatisés des 4 portails Web,</a:t>
            </a:r>
          </a:p>
          <a:p>
            <a:pPr marL="285750" indent="-285750">
              <a:buFont typeface="Arial" panose="020B0604020202020204" pitchFamily="34" charset="0"/>
              <a:buChar char="•"/>
            </a:pPr>
            <a:r>
              <a:rPr lang="fr-MA" dirty="0"/>
              <a:t>Réalisation de la solution en prenant une approche DevOps CI/CD,</a:t>
            </a:r>
          </a:p>
          <a:p>
            <a:pPr marL="285750" indent="-285750">
              <a:buFont typeface="Arial" panose="020B0604020202020204" pitchFamily="34" charset="0"/>
              <a:buChar char="•"/>
            </a:pPr>
            <a:r>
              <a:rPr lang="fr-MA" dirty="0"/>
              <a:t>Création des Dashboards de monitoring qui offrent, en plus de cela, des informations qui aident à analyser,</a:t>
            </a:r>
          </a:p>
          <a:p>
            <a:pPr marL="285750" indent="-285750">
              <a:buFont typeface="Arial" panose="020B0604020202020204" pitchFamily="34" charset="0"/>
              <a:buChar char="•"/>
            </a:pPr>
            <a:r>
              <a:rPr lang="fr-MA" dirty="0"/>
              <a:t>Configuration de l’alerting et formation de l’équipe de supervision pour avoir une bonne réactivité.</a:t>
            </a:r>
          </a:p>
        </p:txBody>
      </p:sp>
      <p:sp>
        <p:nvSpPr>
          <p:cNvPr id="41" name="Arrow: Right 14">
            <a:extLst>
              <a:ext uri="{FF2B5EF4-FFF2-40B4-BE49-F238E27FC236}">
                <a16:creationId xmlns:a16="http://schemas.microsoft.com/office/drawing/2014/main" id="{37937FBF-8E56-4A99-AB81-00A4D2863C77}"/>
              </a:ext>
            </a:extLst>
          </p:cNvPr>
          <p:cNvSpPr/>
          <p:nvPr/>
        </p:nvSpPr>
        <p:spPr>
          <a:xfrm>
            <a:off x="673058" y="3781356"/>
            <a:ext cx="533400" cy="523220"/>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2" name="TextBox 16">
            <a:extLst>
              <a:ext uri="{FF2B5EF4-FFF2-40B4-BE49-F238E27FC236}">
                <a16:creationId xmlns:a16="http://schemas.microsoft.com/office/drawing/2014/main" id="{FC29BABE-25A3-4C38-B102-0DC17DF47DCD}"/>
              </a:ext>
            </a:extLst>
          </p:cNvPr>
          <p:cNvSpPr txBox="1"/>
          <p:nvPr/>
        </p:nvSpPr>
        <p:spPr>
          <a:xfrm>
            <a:off x="1578036" y="1567188"/>
            <a:ext cx="4121306" cy="523220"/>
          </a:xfrm>
          <a:prstGeom prst="rect">
            <a:avLst/>
          </a:prstGeom>
          <a:noFill/>
        </p:spPr>
        <p:txBody>
          <a:bodyPr wrap="square" rtlCol="0">
            <a:spAutoFit/>
          </a:bodyPr>
          <a:lstStyle/>
          <a:p>
            <a:r>
              <a:rPr lang="fr-MA" sz="2800" dirty="0">
                <a:solidFill>
                  <a:schemeClr val="accent6"/>
                </a:solidFill>
              </a:rPr>
              <a:t>Travail réalisé</a:t>
            </a:r>
          </a:p>
        </p:txBody>
      </p:sp>
      <p:sp>
        <p:nvSpPr>
          <p:cNvPr id="43" name="TextBox 17">
            <a:extLst>
              <a:ext uri="{FF2B5EF4-FFF2-40B4-BE49-F238E27FC236}">
                <a16:creationId xmlns:a16="http://schemas.microsoft.com/office/drawing/2014/main" id="{BEB9767E-5B99-490C-AA6D-08B9D173CF27}"/>
              </a:ext>
            </a:extLst>
          </p:cNvPr>
          <p:cNvSpPr txBox="1"/>
          <p:nvPr/>
        </p:nvSpPr>
        <p:spPr>
          <a:xfrm>
            <a:off x="647660" y="4552147"/>
            <a:ext cx="9832914" cy="1169551"/>
          </a:xfrm>
          <a:prstGeom prst="rect">
            <a:avLst/>
          </a:prstGeom>
          <a:noFill/>
        </p:spPr>
        <p:txBody>
          <a:bodyPr wrap="square" rtlCol="0">
            <a:spAutoFit/>
          </a:bodyPr>
          <a:lstStyle/>
          <a:p>
            <a:pPr marL="285750" indent="-285750">
              <a:buFont typeface="Arial" panose="020B0604020202020204" pitchFamily="34" charset="0"/>
              <a:buChar char="•"/>
            </a:pPr>
            <a:r>
              <a:rPr lang="fr-MA" dirty="0"/>
              <a:t>Continuer les Tests d’autres Portails Web pour le client ENGIE</a:t>
            </a:r>
          </a:p>
          <a:p>
            <a:pPr marL="285750" indent="-285750">
              <a:buFont typeface="Arial" panose="020B0604020202020204" pitchFamily="34" charset="0"/>
              <a:buChar char="•"/>
            </a:pPr>
            <a:r>
              <a:rPr lang="fr-MA" dirty="0"/>
              <a:t>Réaliser les scénarios de tests automatisés pour les autres environnements (acc, </a:t>
            </a:r>
            <a:r>
              <a:rPr lang="fr-MA" dirty="0" err="1"/>
              <a:t>int</a:t>
            </a:r>
            <a:r>
              <a:rPr lang="fr-MA" dirty="0"/>
              <a:t>, </a:t>
            </a:r>
            <a:r>
              <a:rPr lang="fr-MA" dirty="0" err="1"/>
              <a:t>preprod</a:t>
            </a:r>
            <a:r>
              <a:rPr lang="fr-MA" dirty="0"/>
              <a:t>)</a:t>
            </a:r>
          </a:p>
          <a:p>
            <a:pPr marL="285750" indent="-285750">
              <a:buFont typeface="Arial" panose="020B0604020202020204" pitchFamily="34" charset="0"/>
              <a:buChar char="•"/>
            </a:pPr>
            <a:r>
              <a:rPr lang="fr-MA" dirty="0"/>
              <a:t>Améliorer le monitoring du </a:t>
            </a:r>
            <a:r>
              <a:rPr lang="fr-MA" dirty="0" err="1"/>
              <a:t>Load</a:t>
            </a:r>
            <a:r>
              <a:rPr lang="fr-MA" dirty="0"/>
              <a:t> Balancer responsable des portails web</a:t>
            </a:r>
          </a:p>
          <a:p>
            <a:pPr marL="285750" indent="-285750">
              <a:buFont typeface="Arial" panose="020B0604020202020204" pitchFamily="34" charset="0"/>
              <a:buChar char="•"/>
            </a:pPr>
            <a:endParaRPr lang="fr-MA" dirty="0"/>
          </a:p>
          <a:p>
            <a:endParaRPr lang="fr-MA" dirty="0"/>
          </a:p>
        </p:txBody>
      </p:sp>
      <p:pic>
        <p:nvPicPr>
          <p:cNvPr id="11" name="Picture 8" descr="Nouveau logo Capgemini | Aujourd'hui est un grand jour ! Nous sommes ravis  de vous présenter notre nouvelle identité visuelle. | By Capgemini France |  Facebook">
            <a:extLst>
              <a:ext uri="{FF2B5EF4-FFF2-40B4-BE49-F238E27FC236}">
                <a16:creationId xmlns:a16="http://schemas.microsoft.com/office/drawing/2014/main" id="{34F75007-5E7F-4D3F-8858-BAC6053D5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Google Shape;173;p27">
            <a:extLst>
              <a:ext uri="{FF2B5EF4-FFF2-40B4-BE49-F238E27FC236}">
                <a16:creationId xmlns:a16="http://schemas.microsoft.com/office/drawing/2014/main" id="{F9038A31-0F68-479F-A150-63D0389B333D}"/>
              </a:ext>
            </a:extLst>
          </p:cNvPr>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3" name="Google Shape;174;p27">
            <a:extLst>
              <a:ext uri="{FF2B5EF4-FFF2-40B4-BE49-F238E27FC236}">
                <a16:creationId xmlns:a16="http://schemas.microsoft.com/office/drawing/2014/main" id="{104DBD5A-2951-49BB-9789-0718BEB61A2E}"/>
              </a:ext>
            </a:extLst>
          </p:cNvPr>
          <p:cNvSpPr txBox="1"/>
          <p:nvPr/>
        </p:nvSpPr>
        <p:spPr>
          <a:xfrm>
            <a:off x="662727" y="6515889"/>
            <a:ext cx="6057899" cy="287268"/>
          </a:xfrm>
          <a:prstGeom prst="rect">
            <a:avLst/>
          </a:prstGeom>
          <a:noFill/>
          <a:ln>
            <a:noFill/>
          </a:ln>
        </p:spPr>
        <p:txBody>
          <a:bodyPr spcFirstLastPara="1" wrap="square" lIns="121900" tIns="60933" rIns="121900" bIns="60933" anchor="t" anchorCtr="0">
            <a:spAutoFit/>
          </a:bodyPr>
          <a:lstStyle/>
          <a:p>
            <a:r>
              <a:rPr lang="fr-FR" sz="1067" b="1" dirty="0">
                <a:solidFill>
                  <a:schemeClr val="lt1"/>
                </a:solidFill>
              </a:rPr>
              <a:t>Mise en place d’un système de supervision à base des solutions CI/CD en mode DevOps</a:t>
            </a:r>
          </a:p>
        </p:txBody>
      </p:sp>
      <p:sp>
        <p:nvSpPr>
          <p:cNvPr id="14" name="Google Shape;447;p37">
            <a:extLst>
              <a:ext uri="{FF2B5EF4-FFF2-40B4-BE49-F238E27FC236}">
                <a16:creationId xmlns:a16="http://schemas.microsoft.com/office/drawing/2014/main" id="{72D6980C-E787-4814-9690-9F3D1BA9BD6E}"/>
              </a:ext>
            </a:extLst>
          </p:cNvPr>
          <p:cNvSpPr/>
          <p:nvPr/>
        </p:nvSpPr>
        <p:spPr>
          <a:xfrm>
            <a:off x="484265" y="936741"/>
            <a:ext cx="11180352" cy="14400"/>
          </a:xfrm>
          <a:prstGeom prst="rect">
            <a:avLst/>
          </a:prstGeom>
          <a:solidFill>
            <a:srgbClr val="823799"/>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85372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1"/>
                                        </p:tgtEl>
                                        <p:attrNameLst>
                                          <p:attrName>style.visibility</p:attrName>
                                        </p:attrNameLst>
                                      </p:cBhvr>
                                      <p:to>
                                        <p:strVal val="visible"/>
                                      </p:to>
                                    </p:set>
                                    <p:animEffect transition="in" filter="fade">
                                      <p:cBhvr>
                                        <p:cTn id="7" dur="1000"/>
                                        <p:tgtEl>
                                          <p:spTgt spid="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45"/>
          <p:cNvSpPr txBox="1">
            <a:spLocks noGrp="1"/>
          </p:cNvSpPr>
          <p:nvPr>
            <p:ph type="body" idx="1"/>
          </p:nvPr>
        </p:nvSpPr>
        <p:spPr>
          <a:xfrm>
            <a:off x="427566" y="2464496"/>
            <a:ext cx="11336867" cy="287975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Clr>
                <a:schemeClr val="accent1"/>
              </a:buClr>
              <a:buSzPts val="4400"/>
              <a:buNone/>
            </a:pPr>
            <a:r>
              <a:rPr lang="fr-FR" sz="4400" b="0" dirty="0">
                <a:solidFill>
                  <a:schemeClr val="accent1"/>
                </a:solidFill>
              </a:rPr>
              <a:t>Merci pour votre Attention!</a:t>
            </a:r>
            <a:endParaRPr sz="4400" b="0" dirty="0">
              <a:solidFill>
                <a:schemeClr val="accent1"/>
              </a:solidFill>
            </a:endParaRPr>
          </a:p>
        </p:txBody>
      </p:sp>
      <p:pic>
        <p:nvPicPr>
          <p:cNvPr id="4" name="Picture 8" descr="Nouveau logo Capgemini | Aujourd'hui est un grand jour ! Nous sommes ravis  de vous présenter notre nouvelle identité visuelle. | By Capgemini France |  Facebook">
            <a:extLst>
              <a:ext uri="{FF2B5EF4-FFF2-40B4-BE49-F238E27FC236}">
                <a16:creationId xmlns:a16="http://schemas.microsoft.com/office/drawing/2014/main" id="{9C7D7347-E8DA-42F4-8C7C-9A155A8C2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Google Shape;173;p27">
            <a:extLst>
              <a:ext uri="{FF2B5EF4-FFF2-40B4-BE49-F238E27FC236}">
                <a16:creationId xmlns:a16="http://schemas.microsoft.com/office/drawing/2014/main" id="{E5075FC3-2D62-4FBC-A853-38A15CA452C7}"/>
              </a:ext>
            </a:extLst>
          </p:cNvPr>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6" name="Google Shape;174;p27">
            <a:extLst>
              <a:ext uri="{FF2B5EF4-FFF2-40B4-BE49-F238E27FC236}">
                <a16:creationId xmlns:a16="http://schemas.microsoft.com/office/drawing/2014/main" id="{61D2E111-84D5-4BC3-83D9-0AE18EB281CD}"/>
              </a:ext>
            </a:extLst>
          </p:cNvPr>
          <p:cNvSpPr txBox="1"/>
          <p:nvPr/>
        </p:nvSpPr>
        <p:spPr>
          <a:xfrm>
            <a:off x="662727" y="6515889"/>
            <a:ext cx="6057899" cy="287268"/>
          </a:xfrm>
          <a:prstGeom prst="rect">
            <a:avLst/>
          </a:prstGeom>
          <a:noFill/>
          <a:ln>
            <a:noFill/>
          </a:ln>
        </p:spPr>
        <p:txBody>
          <a:bodyPr spcFirstLastPara="1" wrap="square" lIns="121900" tIns="60933" rIns="121900" bIns="60933" anchor="t" anchorCtr="0">
            <a:spAutoFit/>
          </a:bodyPr>
          <a:lstStyle/>
          <a:p>
            <a:r>
              <a:rPr lang="fr-FR" sz="1067" b="1" dirty="0">
                <a:solidFill>
                  <a:schemeClr val="lt1"/>
                </a:solidFill>
              </a:rPr>
              <a:t>Mise en place d’un système de supervision à base des solutions CI/CD en mode DevOps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body" idx="1"/>
          </p:nvPr>
        </p:nvSpPr>
        <p:spPr>
          <a:xfrm>
            <a:off x="524670" y="4877391"/>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t>Conclusion et perspectives</a:t>
            </a:r>
            <a:endParaRPr dirty="0"/>
          </a:p>
        </p:txBody>
      </p:sp>
      <p:sp>
        <p:nvSpPr>
          <p:cNvPr id="155" name="Google Shape;155;p26"/>
          <p:cNvSpPr txBox="1">
            <a:spLocks noGrp="1"/>
          </p:cNvSpPr>
          <p:nvPr>
            <p:ph type="body" idx="2"/>
          </p:nvPr>
        </p:nvSpPr>
        <p:spPr>
          <a:xfrm>
            <a:off x="1103446" y="4221088"/>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t>Mise en œuvre</a:t>
            </a:r>
            <a:endParaRPr dirty="0"/>
          </a:p>
        </p:txBody>
      </p:sp>
      <p:sp>
        <p:nvSpPr>
          <p:cNvPr id="156" name="Google Shape;156;p26"/>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t>Contexte général du projet </a:t>
            </a:r>
            <a:endParaRPr dirty="0"/>
          </a:p>
        </p:txBody>
      </p:sp>
      <p:sp>
        <p:nvSpPr>
          <p:cNvPr id="157" name="Google Shape;157;p26"/>
          <p:cNvSpPr txBox="1">
            <a:spLocks noGrp="1"/>
          </p:cNvSpPr>
          <p:nvPr>
            <p:ph type="body" idx="4"/>
          </p:nvPr>
        </p:nvSpPr>
        <p:spPr>
          <a:xfrm>
            <a:off x="1849155" y="2924944"/>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t>Analyse et spécifications</a:t>
            </a:r>
            <a:endParaRPr dirty="0"/>
          </a:p>
        </p:txBody>
      </p:sp>
      <p:sp>
        <p:nvSpPr>
          <p:cNvPr id="158" name="Google Shape;158;p26"/>
          <p:cNvSpPr txBox="1">
            <a:spLocks noGrp="1"/>
          </p:cNvSpPr>
          <p:nvPr>
            <p:ph type="body" idx="5"/>
          </p:nvPr>
        </p:nvSpPr>
        <p:spPr>
          <a:xfrm>
            <a:off x="1583499" y="3573016"/>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t>Conception</a:t>
            </a:r>
            <a:endParaRPr dirty="0"/>
          </a:p>
        </p:txBody>
      </p:sp>
      <p:pic>
        <p:nvPicPr>
          <p:cNvPr id="8" name="Picture 8" descr="Nouveau logo Capgemini | Aujourd'hui est un grand jour ! Nous sommes ravis  de vous présenter notre nouvelle identité visuelle. | By Capgemini France |  Facebook">
            <a:extLst>
              <a:ext uri="{FF2B5EF4-FFF2-40B4-BE49-F238E27FC236}">
                <a16:creationId xmlns:a16="http://schemas.microsoft.com/office/drawing/2014/main" id="{F1772941-0696-431F-8D70-9139F1BAF8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Google Shape;173;p27">
            <a:extLst>
              <a:ext uri="{FF2B5EF4-FFF2-40B4-BE49-F238E27FC236}">
                <a16:creationId xmlns:a16="http://schemas.microsoft.com/office/drawing/2014/main" id="{DBAADB1C-F92A-4FC8-AEA7-DC577AA17E23}"/>
              </a:ext>
            </a:extLst>
          </p:cNvPr>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0" name="Google Shape;174;p27">
            <a:extLst>
              <a:ext uri="{FF2B5EF4-FFF2-40B4-BE49-F238E27FC236}">
                <a16:creationId xmlns:a16="http://schemas.microsoft.com/office/drawing/2014/main" id="{8E75D4B6-AE4A-41D6-97CF-71DB89331EE0}"/>
              </a:ext>
            </a:extLst>
          </p:cNvPr>
          <p:cNvSpPr txBox="1"/>
          <p:nvPr/>
        </p:nvSpPr>
        <p:spPr>
          <a:xfrm>
            <a:off x="662727" y="6515889"/>
            <a:ext cx="6057899" cy="287268"/>
          </a:xfrm>
          <a:prstGeom prst="rect">
            <a:avLst/>
          </a:prstGeom>
          <a:noFill/>
          <a:ln>
            <a:noFill/>
          </a:ln>
        </p:spPr>
        <p:txBody>
          <a:bodyPr spcFirstLastPara="1" wrap="square" lIns="121900" tIns="60933" rIns="121900" bIns="60933" anchor="t" anchorCtr="0">
            <a:spAutoFit/>
          </a:bodyPr>
          <a:lstStyle/>
          <a:p>
            <a:r>
              <a:rPr lang="fr-FR" sz="1067" b="1" dirty="0">
                <a:solidFill>
                  <a:schemeClr val="lt1"/>
                </a:solidFill>
              </a:rPr>
              <a:t>Mise en place d’un système de supervision à base des solutions CI/CD en mode DevOps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anim calcmode="lin" valueType="num">
                                      <p:cBhvr additive="base">
                                        <p:cTn id="7" dur="1000"/>
                                        <p:tgtEl>
                                          <p:spTgt spid="15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57"/>
                                        </p:tgtEl>
                                        <p:attrNameLst>
                                          <p:attrName>style.visibility</p:attrName>
                                        </p:attrNameLst>
                                      </p:cBhvr>
                                      <p:to>
                                        <p:strVal val="visible"/>
                                      </p:to>
                                    </p:set>
                                    <p:anim calcmode="lin" valueType="num">
                                      <p:cBhvr additive="base">
                                        <p:cTn id="12" dur="1000"/>
                                        <p:tgtEl>
                                          <p:spTgt spid="15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58"/>
                                        </p:tgtEl>
                                        <p:attrNameLst>
                                          <p:attrName>style.visibility</p:attrName>
                                        </p:attrNameLst>
                                      </p:cBhvr>
                                      <p:to>
                                        <p:strVal val="visible"/>
                                      </p:to>
                                    </p:set>
                                    <p:anim calcmode="lin" valueType="num">
                                      <p:cBhvr additive="base">
                                        <p:cTn id="17" dur="1000"/>
                                        <p:tgtEl>
                                          <p:spTgt spid="15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155"/>
                                        </p:tgtEl>
                                        <p:attrNameLst>
                                          <p:attrName>style.visibility</p:attrName>
                                        </p:attrNameLst>
                                      </p:cBhvr>
                                      <p:to>
                                        <p:strVal val="visible"/>
                                      </p:to>
                                    </p:set>
                                    <p:anim calcmode="lin" valueType="num">
                                      <p:cBhvr additive="base">
                                        <p:cTn id="22" dur="1000"/>
                                        <p:tgtEl>
                                          <p:spTgt spid="15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154"/>
                                        </p:tgtEl>
                                        <p:attrNameLst>
                                          <p:attrName>style.visibility</p:attrName>
                                        </p:attrNameLst>
                                      </p:cBhvr>
                                      <p:to>
                                        <p:strVal val="visible"/>
                                      </p:to>
                                    </p:set>
                                    <p:anim calcmode="lin" valueType="num">
                                      <p:cBhvr additive="base">
                                        <p:cTn id="27" dur="1000"/>
                                        <p:tgtEl>
                                          <p:spTgt spid="1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42;p30"/>
          <p:cNvSpPr/>
          <p:nvPr/>
        </p:nvSpPr>
        <p:spPr>
          <a:xfrm>
            <a:off x="484265" y="835141"/>
            <a:ext cx="11180352" cy="14400"/>
          </a:xfrm>
          <a:prstGeom prst="rect">
            <a:avLst/>
          </a:prstGeom>
          <a:solidFill>
            <a:srgbClr val="538CD5"/>
          </a:solidFill>
          <a:ln w="9525" cap="flat" cmpd="sng">
            <a:solidFill>
              <a:srgbClr val="538CD5"/>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5" name="Google Shape;243;p30"/>
          <p:cNvSpPr txBox="1"/>
          <p:nvPr/>
        </p:nvSpPr>
        <p:spPr>
          <a:xfrm>
            <a:off x="8976321" y="482436"/>
            <a:ext cx="2688297" cy="348824"/>
          </a:xfrm>
          <a:prstGeom prst="rect">
            <a:avLst/>
          </a:prstGeom>
          <a:noFill/>
          <a:ln>
            <a:noFill/>
          </a:ln>
        </p:spPr>
        <p:txBody>
          <a:bodyPr spcFirstLastPara="1" wrap="square" lIns="121900" tIns="60933" rIns="121900" bIns="60933" anchor="t" anchorCtr="0">
            <a:spAutoFit/>
          </a:bodyPr>
          <a:lstStyle/>
          <a:p>
            <a:pPr algn="r"/>
            <a:r>
              <a:rPr lang="fr" sz="1467" b="1">
                <a:solidFill>
                  <a:srgbClr val="595959"/>
                </a:solidFill>
              </a:rPr>
              <a:t>CONTEXTE GÉNÉRAL</a:t>
            </a:r>
            <a:endParaRPr sz="1467" b="1">
              <a:solidFill>
                <a:srgbClr val="595959"/>
              </a:solidFill>
            </a:endParaRPr>
          </a:p>
        </p:txBody>
      </p:sp>
      <p:sp>
        <p:nvSpPr>
          <p:cNvPr id="6" name="Google Shape;248;p30"/>
          <p:cNvSpPr txBox="1"/>
          <p:nvPr/>
        </p:nvSpPr>
        <p:spPr>
          <a:xfrm>
            <a:off x="463974" y="335277"/>
            <a:ext cx="6242495" cy="574398"/>
          </a:xfrm>
          <a:prstGeom prst="rect">
            <a:avLst/>
          </a:prstGeom>
          <a:noFill/>
          <a:ln>
            <a:noFill/>
          </a:ln>
        </p:spPr>
        <p:txBody>
          <a:bodyPr spcFirstLastPara="1" wrap="square" lIns="121900" tIns="60933" rIns="121900" bIns="60933" anchor="t" anchorCtr="0">
            <a:spAutoFit/>
          </a:bodyPr>
          <a:lstStyle/>
          <a:p>
            <a:r>
              <a:rPr lang="fr" sz="2933" b="1" dirty="0">
                <a:solidFill>
                  <a:srgbClr val="0070C0"/>
                </a:solidFill>
              </a:rPr>
              <a:t>ENTREPRISE D’ACCUEIL</a:t>
            </a:r>
            <a:endParaRPr sz="2933" b="1" dirty="0">
              <a:solidFill>
                <a:srgbClr val="0070C0"/>
              </a:solidFill>
            </a:endParaRPr>
          </a:p>
        </p:txBody>
      </p:sp>
      <p:pic>
        <p:nvPicPr>
          <p:cNvPr id="7" name="Image 7" descr="Capgemini fête ses 50 ans - Le Monde Informatiqu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43" y="2007553"/>
            <a:ext cx="5784206" cy="3298155"/>
          </a:xfrm>
          <a:prstGeom prst="rect">
            <a:avLst/>
          </a:prstGeom>
          <a:ln w="3175">
            <a:noFill/>
          </a:ln>
          <a:effectLst>
            <a:softEdge rad="31750"/>
          </a:effectLst>
        </p:spPr>
      </p:pic>
      <p:sp>
        <p:nvSpPr>
          <p:cNvPr id="8" name="Google Shape;250;p30"/>
          <p:cNvSpPr/>
          <p:nvPr/>
        </p:nvSpPr>
        <p:spPr>
          <a:xfrm>
            <a:off x="7527389" y="1639383"/>
            <a:ext cx="3319315" cy="369200"/>
          </a:xfrm>
          <a:prstGeom prst="rect">
            <a:avLst/>
          </a:prstGeom>
          <a:noFill/>
          <a:ln>
            <a:noFill/>
          </a:ln>
        </p:spPr>
        <p:txBody>
          <a:bodyPr spcFirstLastPara="1" wrap="square" lIns="121900" tIns="60933" rIns="121900" bIns="60933" anchor="ctr" anchorCtr="0">
            <a:noAutofit/>
          </a:bodyPr>
          <a:lstStyle/>
          <a:p>
            <a:pPr algn="ctr">
              <a:buClr>
                <a:srgbClr val="595959"/>
              </a:buClr>
              <a:buSzPts val="1200"/>
            </a:pPr>
            <a:r>
              <a:rPr lang="fr" sz="1600" b="1" dirty="0">
                <a:solidFill>
                  <a:srgbClr val="595959"/>
                </a:solidFill>
              </a:rPr>
              <a:t>Historique de Capgemini</a:t>
            </a:r>
            <a:endParaRPr sz="2400" b="1" dirty="0">
              <a:solidFill>
                <a:srgbClr val="595959"/>
              </a:solidFill>
            </a:endParaRPr>
          </a:p>
        </p:txBody>
      </p:sp>
      <p:sp>
        <p:nvSpPr>
          <p:cNvPr id="10" name="Google Shape;247;p30"/>
          <p:cNvSpPr/>
          <p:nvPr/>
        </p:nvSpPr>
        <p:spPr>
          <a:xfrm>
            <a:off x="1101346" y="5411628"/>
            <a:ext cx="3759600" cy="1110800"/>
          </a:xfrm>
          <a:prstGeom prst="rect">
            <a:avLst/>
          </a:prstGeom>
          <a:noFill/>
          <a:ln>
            <a:noFill/>
          </a:ln>
        </p:spPr>
        <p:txBody>
          <a:bodyPr spcFirstLastPara="1" wrap="square" lIns="121900" tIns="60933" rIns="121900" bIns="60933" anchor="t" anchorCtr="0">
            <a:noAutofit/>
          </a:bodyPr>
          <a:lstStyle/>
          <a:p>
            <a:r>
              <a:rPr lang="fr" sz="1867" dirty="0">
                <a:solidFill>
                  <a:srgbClr val="595959"/>
                </a:solidFill>
                <a:latin typeface="Calibri"/>
                <a:ea typeface="Calibri"/>
                <a:cs typeface="Calibri"/>
                <a:sym typeface="Calibri"/>
              </a:rPr>
              <a:t>Le Groupe Sogeti s’organise en filiales pour répondre à </a:t>
            </a:r>
            <a:r>
              <a:rPr lang="fr" sz="1867" b="1" dirty="0">
                <a:solidFill>
                  <a:srgbClr val="595959"/>
                </a:solidFill>
                <a:latin typeface="Calibri"/>
                <a:ea typeface="Calibri"/>
                <a:cs typeface="Calibri"/>
                <a:sym typeface="Calibri"/>
              </a:rPr>
              <a:t>un besoin de « proximité »</a:t>
            </a:r>
            <a:r>
              <a:rPr lang="fr" sz="1867" dirty="0">
                <a:solidFill>
                  <a:srgbClr val="595959"/>
                </a:solidFill>
                <a:latin typeface="Calibri"/>
                <a:ea typeface="Calibri"/>
                <a:cs typeface="Calibri"/>
                <a:sym typeface="Calibri"/>
              </a:rPr>
              <a:t>.</a:t>
            </a:r>
            <a:endParaRPr sz="1867" dirty="0">
              <a:solidFill>
                <a:srgbClr val="595959"/>
              </a:solidFill>
              <a:latin typeface="Calibri"/>
              <a:ea typeface="Calibri"/>
              <a:cs typeface="Calibri"/>
              <a:sym typeface="Calibri"/>
            </a:endParaRPr>
          </a:p>
        </p:txBody>
      </p:sp>
      <p:pic>
        <p:nvPicPr>
          <p:cNvPr id="11" name="Image 3"/>
          <p:cNvPicPr/>
          <p:nvPr/>
        </p:nvPicPr>
        <p:blipFill>
          <a:blip r:embed="rId4" cstate="print">
            <a:extLst>
              <a:ext uri="{28A0092B-C50C-407E-A947-70E740481C1C}">
                <a14:useLocalDpi xmlns:a14="http://schemas.microsoft.com/office/drawing/2010/main" val="0"/>
              </a:ext>
            </a:extLst>
          </a:blip>
          <a:stretch>
            <a:fillRect/>
          </a:stretch>
        </p:blipFill>
        <p:spPr>
          <a:xfrm>
            <a:off x="6074441" y="2145806"/>
            <a:ext cx="6009905" cy="3021647"/>
          </a:xfrm>
          <a:prstGeom prst="rect">
            <a:avLst/>
          </a:prstGeom>
        </p:spPr>
      </p:pic>
      <p:sp>
        <p:nvSpPr>
          <p:cNvPr id="12" name="Google Shape;245;p30"/>
          <p:cNvSpPr/>
          <p:nvPr/>
        </p:nvSpPr>
        <p:spPr>
          <a:xfrm>
            <a:off x="90966" y="1246433"/>
            <a:ext cx="6157433" cy="655200"/>
          </a:xfrm>
          <a:prstGeom prst="rect">
            <a:avLst/>
          </a:prstGeom>
          <a:noFill/>
          <a:ln>
            <a:noFill/>
          </a:ln>
        </p:spPr>
        <p:txBody>
          <a:bodyPr spcFirstLastPara="1" wrap="square" lIns="121900" tIns="60933" rIns="121900" bIns="60933" anchor="t" anchorCtr="0">
            <a:noAutofit/>
          </a:bodyPr>
          <a:lstStyle/>
          <a:p>
            <a:r>
              <a:rPr lang="fr" sz="2400" b="1" dirty="0">
                <a:solidFill>
                  <a:srgbClr val="3C78D8"/>
                </a:solidFill>
                <a:latin typeface="Calibri"/>
                <a:ea typeface="Calibri"/>
                <a:cs typeface="Calibri"/>
                <a:sym typeface="Calibri"/>
              </a:rPr>
              <a:t>Présente dans plus de 50 Pays dans le monde</a:t>
            </a:r>
            <a:endParaRPr sz="3867" i="1" dirty="0">
              <a:solidFill>
                <a:srgbClr val="3C78D8"/>
              </a:solidFill>
              <a:latin typeface="Calibri"/>
              <a:ea typeface="Calibri"/>
              <a:cs typeface="Calibri"/>
              <a:sym typeface="Calibri"/>
            </a:endParaRPr>
          </a:p>
        </p:txBody>
      </p:sp>
      <p:pic>
        <p:nvPicPr>
          <p:cNvPr id="14" name="Picture 8" descr="Nouveau logo Capgemini | Aujourd'hui est un grand jour ! Nous sommes ravis  de vous présenter notre nouvelle identité visuelle. | By Capgemini France |  Facebook">
            <a:extLst>
              <a:ext uri="{FF2B5EF4-FFF2-40B4-BE49-F238E27FC236}">
                <a16:creationId xmlns:a16="http://schemas.microsoft.com/office/drawing/2014/main" id="{976A07EF-0420-446C-9E52-852E4C9E55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5" name="Google Shape;173;p27">
            <a:extLst>
              <a:ext uri="{FF2B5EF4-FFF2-40B4-BE49-F238E27FC236}">
                <a16:creationId xmlns:a16="http://schemas.microsoft.com/office/drawing/2014/main" id="{A5FD40F9-C9CB-4037-B0BB-235A670FD42A}"/>
              </a:ext>
            </a:extLst>
          </p:cNvPr>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6" name="Google Shape;174;p27">
            <a:extLst>
              <a:ext uri="{FF2B5EF4-FFF2-40B4-BE49-F238E27FC236}">
                <a16:creationId xmlns:a16="http://schemas.microsoft.com/office/drawing/2014/main" id="{D49C6937-9D95-4CA5-8D7A-E47E122C2DE1}"/>
              </a:ext>
            </a:extLst>
          </p:cNvPr>
          <p:cNvSpPr txBox="1"/>
          <p:nvPr/>
        </p:nvSpPr>
        <p:spPr>
          <a:xfrm>
            <a:off x="662727" y="6515889"/>
            <a:ext cx="6057899" cy="287268"/>
          </a:xfrm>
          <a:prstGeom prst="rect">
            <a:avLst/>
          </a:prstGeom>
          <a:noFill/>
          <a:ln>
            <a:noFill/>
          </a:ln>
        </p:spPr>
        <p:txBody>
          <a:bodyPr spcFirstLastPara="1" wrap="square" lIns="121900" tIns="60933" rIns="121900" bIns="60933" anchor="t" anchorCtr="0">
            <a:spAutoFit/>
          </a:bodyPr>
          <a:lstStyle/>
          <a:p>
            <a:r>
              <a:rPr lang="fr-FR" sz="1067" b="1" dirty="0">
                <a:solidFill>
                  <a:schemeClr val="lt1"/>
                </a:solidFill>
              </a:rPr>
              <a:t>Mise en place d’un système de supervision à base des solutions CI/CD en mode DevOps</a:t>
            </a:r>
          </a:p>
        </p:txBody>
      </p:sp>
    </p:spTree>
    <p:extLst>
      <p:ext uri="{BB962C8B-B14F-4D97-AF65-F5344CB8AC3E}">
        <p14:creationId xmlns:p14="http://schemas.microsoft.com/office/powerpoint/2010/main" val="490383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42;p30"/>
          <p:cNvSpPr/>
          <p:nvPr/>
        </p:nvSpPr>
        <p:spPr>
          <a:xfrm>
            <a:off x="484265" y="835141"/>
            <a:ext cx="11180352" cy="14400"/>
          </a:xfrm>
          <a:prstGeom prst="rect">
            <a:avLst/>
          </a:prstGeom>
          <a:solidFill>
            <a:srgbClr val="538CD5"/>
          </a:solidFill>
          <a:ln w="9525" cap="flat" cmpd="sng">
            <a:solidFill>
              <a:srgbClr val="538CD5"/>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5" name="Google Shape;243;p30"/>
          <p:cNvSpPr txBox="1"/>
          <p:nvPr/>
        </p:nvSpPr>
        <p:spPr>
          <a:xfrm>
            <a:off x="8976321" y="482436"/>
            <a:ext cx="2688297" cy="348824"/>
          </a:xfrm>
          <a:prstGeom prst="rect">
            <a:avLst/>
          </a:prstGeom>
          <a:noFill/>
          <a:ln>
            <a:noFill/>
          </a:ln>
        </p:spPr>
        <p:txBody>
          <a:bodyPr spcFirstLastPara="1" wrap="square" lIns="121900" tIns="60933" rIns="121900" bIns="60933" anchor="t" anchorCtr="0">
            <a:spAutoFit/>
          </a:bodyPr>
          <a:lstStyle/>
          <a:p>
            <a:pPr algn="r"/>
            <a:r>
              <a:rPr lang="fr" sz="1467" b="1">
                <a:solidFill>
                  <a:srgbClr val="595959"/>
                </a:solidFill>
              </a:rPr>
              <a:t>CONTEXTE GÉNÉRAL</a:t>
            </a:r>
            <a:endParaRPr sz="1467" b="1">
              <a:solidFill>
                <a:srgbClr val="595959"/>
              </a:solidFill>
            </a:endParaRPr>
          </a:p>
        </p:txBody>
      </p:sp>
      <p:sp>
        <p:nvSpPr>
          <p:cNvPr id="6" name="Google Shape;248;p30"/>
          <p:cNvSpPr txBox="1"/>
          <p:nvPr/>
        </p:nvSpPr>
        <p:spPr>
          <a:xfrm>
            <a:off x="463974" y="335277"/>
            <a:ext cx="6242495" cy="574398"/>
          </a:xfrm>
          <a:prstGeom prst="rect">
            <a:avLst/>
          </a:prstGeom>
          <a:noFill/>
          <a:ln>
            <a:noFill/>
          </a:ln>
        </p:spPr>
        <p:txBody>
          <a:bodyPr spcFirstLastPara="1" wrap="square" lIns="121900" tIns="60933" rIns="121900" bIns="60933" anchor="t" anchorCtr="0">
            <a:spAutoFit/>
          </a:bodyPr>
          <a:lstStyle/>
          <a:p>
            <a:r>
              <a:rPr lang="fr" sz="2933" b="1" dirty="0">
                <a:solidFill>
                  <a:srgbClr val="0070C0"/>
                </a:solidFill>
              </a:rPr>
              <a:t>ENTREPRISE D’ACCUEIL</a:t>
            </a:r>
            <a:endParaRPr sz="2933" b="1" dirty="0">
              <a:solidFill>
                <a:srgbClr val="0070C0"/>
              </a:solidFill>
            </a:endParaRPr>
          </a:p>
        </p:txBody>
      </p:sp>
      <p:pic>
        <p:nvPicPr>
          <p:cNvPr id="13" name="Google Shape;269;p31"/>
          <p:cNvPicPr preferRelativeResize="0"/>
          <p:nvPr/>
        </p:nvPicPr>
        <p:blipFill>
          <a:blip r:embed="rId3">
            <a:alphaModFix/>
          </a:blip>
          <a:stretch>
            <a:fillRect/>
          </a:stretch>
        </p:blipFill>
        <p:spPr>
          <a:xfrm>
            <a:off x="657534" y="1715800"/>
            <a:ext cx="3824767" cy="3883933"/>
          </a:xfrm>
          <a:prstGeom prst="rect">
            <a:avLst/>
          </a:prstGeom>
          <a:noFill/>
          <a:ln>
            <a:noFill/>
          </a:ln>
        </p:spPr>
      </p:pic>
      <p:pic>
        <p:nvPicPr>
          <p:cNvPr id="17" name="Google Shape;268;p31"/>
          <p:cNvPicPr preferRelativeResize="0"/>
          <p:nvPr/>
        </p:nvPicPr>
        <p:blipFill>
          <a:blip r:embed="rId4">
            <a:alphaModFix/>
          </a:blip>
          <a:stretch>
            <a:fillRect/>
          </a:stretch>
        </p:blipFill>
        <p:spPr>
          <a:xfrm>
            <a:off x="5263052" y="1715800"/>
            <a:ext cx="6401565" cy="4545300"/>
          </a:xfrm>
          <a:prstGeom prst="rect">
            <a:avLst/>
          </a:prstGeom>
          <a:noFill/>
          <a:ln>
            <a:noFill/>
          </a:ln>
        </p:spPr>
      </p:pic>
      <p:sp>
        <p:nvSpPr>
          <p:cNvPr id="2" name="TextBox 1"/>
          <p:cNvSpPr txBox="1"/>
          <p:nvPr/>
        </p:nvSpPr>
        <p:spPr>
          <a:xfrm>
            <a:off x="5136050" y="4692536"/>
            <a:ext cx="2306150" cy="769441"/>
          </a:xfrm>
          <a:prstGeom prst="rect">
            <a:avLst/>
          </a:prstGeom>
          <a:solidFill>
            <a:schemeClr val="bg1"/>
          </a:solidFill>
        </p:spPr>
        <p:txBody>
          <a:bodyPr wrap="square" rtlCol="0">
            <a:spAutoFit/>
          </a:bodyPr>
          <a:lstStyle/>
          <a:p>
            <a:r>
              <a:rPr lang="en-GB" sz="4400" b="1" dirty="0">
                <a:solidFill>
                  <a:schemeClr val="accent4"/>
                </a:solidFill>
              </a:rPr>
              <a:t>12,8M€</a:t>
            </a:r>
          </a:p>
        </p:txBody>
      </p:sp>
      <p:sp>
        <p:nvSpPr>
          <p:cNvPr id="18" name="TextBox 17"/>
          <p:cNvSpPr txBox="1"/>
          <p:nvPr/>
        </p:nvSpPr>
        <p:spPr>
          <a:xfrm>
            <a:off x="7721646" y="4692536"/>
            <a:ext cx="1460454" cy="769441"/>
          </a:xfrm>
          <a:prstGeom prst="rect">
            <a:avLst/>
          </a:prstGeom>
          <a:solidFill>
            <a:schemeClr val="bg1"/>
          </a:solidFill>
        </p:spPr>
        <p:txBody>
          <a:bodyPr wrap="square" rtlCol="0">
            <a:spAutoFit/>
          </a:bodyPr>
          <a:lstStyle/>
          <a:p>
            <a:r>
              <a:rPr lang="en-GB" sz="4400" b="1" dirty="0">
                <a:solidFill>
                  <a:schemeClr val="accent6"/>
                </a:solidFill>
              </a:rPr>
              <a:t>2000</a:t>
            </a:r>
          </a:p>
        </p:txBody>
      </p:sp>
      <p:sp>
        <p:nvSpPr>
          <p:cNvPr id="19" name="TextBox 18"/>
          <p:cNvSpPr txBox="1"/>
          <p:nvPr/>
        </p:nvSpPr>
        <p:spPr>
          <a:xfrm>
            <a:off x="5251132" y="2735925"/>
            <a:ext cx="1213168" cy="646331"/>
          </a:xfrm>
          <a:prstGeom prst="rect">
            <a:avLst/>
          </a:prstGeom>
          <a:solidFill>
            <a:schemeClr val="bg1"/>
          </a:solidFill>
        </p:spPr>
        <p:txBody>
          <a:bodyPr wrap="square" rtlCol="0">
            <a:spAutoFit/>
          </a:bodyPr>
          <a:lstStyle/>
          <a:p>
            <a:r>
              <a:rPr lang="en-GB" sz="3600" b="1" dirty="0">
                <a:solidFill>
                  <a:schemeClr val="bg2"/>
                </a:solidFill>
              </a:rPr>
              <a:t>2007</a:t>
            </a:r>
            <a:endParaRPr lang="en-GB" sz="4400" b="1" dirty="0">
              <a:solidFill>
                <a:schemeClr val="bg2"/>
              </a:solidFill>
            </a:endParaRPr>
          </a:p>
        </p:txBody>
      </p:sp>
      <p:sp>
        <p:nvSpPr>
          <p:cNvPr id="20" name="TextBox 19"/>
          <p:cNvSpPr txBox="1"/>
          <p:nvPr/>
        </p:nvSpPr>
        <p:spPr>
          <a:xfrm>
            <a:off x="5232430" y="2724656"/>
            <a:ext cx="6603970" cy="2092881"/>
          </a:xfrm>
          <a:prstGeom prst="rect">
            <a:avLst/>
          </a:prstGeom>
          <a:solidFill>
            <a:schemeClr val="bg1"/>
          </a:solidFill>
        </p:spPr>
        <p:txBody>
          <a:bodyPr wrap="square" rtlCol="0">
            <a:spAutoFit/>
          </a:bodyPr>
          <a:lstStyle/>
          <a:p>
            <a:pPr algn="just"/>
            <a:r>
              <a:rPr lang="en-GB" sz="4000" b="1" dirty="0">
                <a:solidFill>
                  <a:schemeClr val="bg2"/>
                </a:solidFill>
              </a:rPr>
              <a:t>2007 - </a:t>
            </a:r>
            <a:r>
              <a:rPr lang="en-GB" sz="1800" dirty="0">
                <a:solidFill>
                  <a:schemeClr val="bg2"/>
                </a:solidFill>
              </a:rPr>
              <a:t>Créée à Casablanca, Capgemini est centre de développement pour les marches francophones.</a:t>
            </a:r>
          </a:p>
          <a:p>
            <a:pPr algn="just"/>
            <a:r>
              <a:rPr lang="en-GB" sz="1800" dirty="0">
                <a:solidFill>
                  <a:schemeClr val="bg2"/>
                </a:solidFill>
              </a:rPr>
              <a:t>Depuis quelques années Capgemini adresse également le marché local.</a:t>
            </a:r>
          </a:p>
          <a:p>
            <a:pPr algn="just"/>
            <a:r>
              <a:rPr lang="en-GB" sz="1800" dirty="0">
                <a:solidFill>
                  <a:schemeClr val="bg2"/>
                </a:solidFill>
              </a:rPr>
              <a:t>Les consultants de Capgemini interviennent sur des projets de développement logiciel et des projets de sécurité numérique.</a:t>
            </a:r>
          </a:p>
        </p:txBody>
      </p:sp>
      <p:pic>
        <p:nvPicPr>
          <p:cNvPr id="12" name="Picture 8" descr="Nouveau logo Capgemini | Aujourd'hui est un grand jour ! Nous sommes ravis  de vous présenter notre nouvelle identité visuelle. | By Capgemini France |  Faceboo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5" name="Google Shape;173;p27"/>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4" name="Google Shape;174;p27">
            <a:extLst>
              <a:ext uri="{FF2B5EF4-FFF2-40B4-BE49-F238E27FC236}">
                <a16:creationId xmlns:a16="http://schemas.microsoft.com/office/drawing/2014/main" id="{DB5EE237-ECAA-4E4B-AEC0-8EDC692EA591}"/>
              </a:ext>
            </a:extLst>
          </p:cNvPr>
          <p:cNvSpPr txBox="1"/>
          <p:nvPr/>
        </p:nvSpPr>
        <p:spPr>
          <a:xfrm>
            <a:off x="662727" y="6515889"/>
            <a:ext cx="6057899" cy="287268"/>
          </a:xfrm>
          <a:prstGeom prst="rect">
            <a:avLst/>
          </a:prstGeom>
          <a:noFill/>
          <a:ln>
            <a:noFill/>
          </a:ln>
        </p:spPr>
        <p:txBody>
          <a:bodyPr spcFirstLastPara="1" wrap="square" lIns="121900" tIns="60933" rIns="121900" bIns="60933" anchor="t" anchorCtr="0">
            <a:spAutoFit/>
          </a:bodyPr>
          <a:lstStyle/>
          <a:p>
            <a:r>
              <a:rPr lang="fr-FR" sz="1067" b="1" dirty="0">
                <a:solidFill>
                  <a:schemeClr val="lt1"/>
                </a:solidFill>
              </a:rPr>
              <a:t>Mise en place d’un système de supervision à base des solutions CI/CD en mode DevOps</a:t>
            </a:r>
          </a:p>
        </p:txBody>
      </p:sp>
    </p:spTree>
    <p:extLst>
      <p:ext uri="{BB962C8B-B14F-4D97-AF65-F5344CB8AC3E}">
        <p14:creationId xmlns:p14="http://schemas.microsoft.com/office/powerpoint/2010/main" val="105463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42;p30"/>
          <p:cNvSpPr/>
          <p:nvPr/>
        </p:nvSpPr>
        <p:spPr>
          <a:xfrm>
            <a:off x="484265" y="835141"/>
            <a:ext cx="11180352" cy="14400"/>
          </a:xfrm>
          <a:prstGeom prst="rect">
            <a:avLst/>
          </a:prstGeom>
          <a:solidFill>
            <a:srgbClr val="538CD5"/>
          </a:solidFill>
          <a:ln w="9525" cap="flat" cmpd="sng">
            <a:solidFill>
              <a:srgbClr val="538CD5"/>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5" name="Google Shape;243;p30"/>
          <p:cNvSpPr txBox="1"/>
          <p:nvPr/>
        </p:nvSpPr>
        <p:spPr>
          <a:xfrm>
            <a:off x="8976321" y="482436"/>
            <a:ext cx="2688297" cy="348824"/>
          </a:xfrm>
          <a:prstGeom prst="rect">
            <a:avLst/>
          </a:prstGeom>
          <a:noFill/>
          <a:ln>
            <a:noFill/>
          </a:ln>
        </p:spPr>
        <p:txBody>
          <a:bodyPr spcFirstLastPara="1" wrap="square" lIns="121900" tIns="60933" rIns="121900" bIns="60933" anchor="t" anchorCtr="0">
            <a:spAutoFit/>
          </a:bodyPr>
          <a:lstStyle/>
          <a:p>
            <a:pPr algn="r"/>
            <a:r>
              <a:rPr lang="fr" sz="1467" b="1">
                <a:solidFill>
                  <a:srgbClr val="595959"/>
                </a:solidFill>
              </a:rPr>
              <a:t>CONTEXTE GÉNÉRAL</a:t>
            </a:r>
            <a:endParaRPr sz="1467" b="1">
              <a:solidFill>
                <a:srgbClr val="595959"/>
              </a:solidFill>
            </a:endParaRPr>
          </a:p>
        </p:txBody>
      </p:sp>
      <p:sp>
        <p:nvSpPr>
          <p:cNvPr id="6" name="Google Shape;248;p30"/>
          <p:cNvSpPr txBox="1"/>
          <p:nvPr/>
        </p:nvSpPr>
        <p:spPr>
          <a:xfrm>
            <a:off x="463974" y="335277"/>
            <a:ext cx="6242495" cy="574398"/>
          </a:xfrm>
          <a:prstGeom prst="rect">
            <a:avLst/>
          </a:prstGeom>
          <a:noFill/>
          <a:ln>
            <a:noFill/>
          </a:ln>
        </p:spPr>
        <p:txBody>
          <a:bodyPr spcFirstLastPara="1" wrap="square" lIns="121900" tIns="60933" rIns="121900" bIns="60933" anchor="t" anchorCtr="0">
            <a:spAutoFit/>
          </a:bodyPr>
          <a:lstStyle/>
          <a:p>
            <a:r>
              <a:rPr lang="fr" sz="2933" b="1" dirty="0">
                <a:solidFill>
                  <a:srgbClr val="0070C0"/>
                </a:solidFill>
              </a:rPr>
              <a:t>ENTREPRISE D’ACCUEIL</a:t>
            </a:r>
            <a:endParaRPr sz="2933" b="1" dirty="0">
              <a:solidFill>
                <a:srgbClr val="0070C0"/>
              </a:solidFill>
            </a:endParaRPr>
          </a:p>
        </p:txBody>
      </p:sp>
      <p:pic>
        <p:nvPicPr>
          <p:cNvPr id="12" name="Picture 8" descr="Nouveau logo Capgemini | Aujourd'hui est un grand jour ! Nous sommes ravis  de vous présenter notre nouvelle identité visuelle. | By Capgemini France |  Face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 name="Google Shape;173;p27"/>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6" name="Google Shape;287;p32"/>
          <p:cNvSpPr/>
          <p:nvPr/>
        </p:nvSpPr>
        <p:spPr>
          <a:xfrm>
            <a:off x="63784" y="4731074"/>
            <a:ext cx="3086317" cy="451600"/>
          </a:xfrm>
          <a:prstGeom prst="rect">
            <a:avLst/>
          </a:prstGeom>
          <a:solidFill>
            <a:schemeClr val="lt1"/>
          </a:solidFill>
          <a:ln>
            <a:noFill/>
          </a:ln>
        </p:spPr>
        <p:txBody>
          <a:bodyPr spcFirstLastPara="1" wrap="square" lIns="121900" tIns="60933" rIns="121900" bIns="60933" anchor="ctr" anchorCtr="0">
            <a:noAutofit/>
          </a:bodyPr>
          <a:lstStyle/>
          <a:p>
            <a:pPr algn="ctr">
              <a:buClr>
                <a:srgbClr val="595959"/>
              </a:buClr>
              <a:buSzPts val="1600"/>
            </a:pPr>
            <a:r>
              <a:rPr lang="fr" sz="2133" b="1" dirty="0">
                <a:solidFill>
                  <a:srgbClr val="595959"/>
                </a:solidFill>
                <a:highlight>
                  <a:schemeClr val="lt1"/>
                </a:highlight>
                <a:latin typeface="Calibri"/>
                <a:ea typeface="Calibri"/>
                <a:cs typeface="Calibri"/>
                <a:sym typeface="Calibri"/>
              </a:rPr>
              <a:t>Le métier de Capgemini</a:t>
            </a:r>
            <a:endParaRPr sz="3200" b="1" dirty="0">
              <a:solidFill>
                <a:srgbClr val="595959"/>
              </a:solidFill>
              <a:highlight>
                <a:schemeClr val="lt1"/>
              </a:highlight>
              <a:latin typeface="Calibri"/>
              <a:ea typeface="Calibri"/>
              <a:cs typeface="Calibri"/>
              <a:sym typeface="Calibri"/>
            </a:endParaRPr>
          </a:p>
        </p:txBody>
      </p:sp>
      <p:sp>
        <p:nvSpPr>
          <p:cNvPr id="21" name="Google Shape;290;p32"/>
          <p:cNvSpPr/>
          <p:nvPr/>
        </p:nvSpPr>
        <p:spPr>
          <a:xfrm>
            <a:off x="31291" y="2055551"/>
            <a:ext cx="3151301" cy="410400"/>
          </a:xfrm>
          <a:prstGeom prst="rect">
            <a:avLst/>
          </a:prstGeom>
          <a:solidFill>
            <a:schemeClr val="lt1"/>
          </a:solidFill>
          <a:ln>
            <a:noFill/>
          </a:ln>
        </p:spPr>
        <p:txBody>
          <a:bodyPr spcFirstLastPara="1" wrap="square" lIns="121900" tIns="60933" rIns="121900" bIns="60933" anchor="ctr" anchorCtr="0">
            <a:noAutofit/>
          </a:bodyPr>
          <a:lstStyle/>
          <a:p>
            <a:pPr algn="ctr">
              <a:buClr>
                <a:srgbClr val="595959"/>
              </a:buClr>
              <a:buSzPts val="1400"/>
            </a:pPr>
            <a:r>
              <a:rPr lang="fr" sz="2133" b="1" dirty="0">
                <a:solidFill>
                  <a:srgbClr val="595959"/>
                </a:solidFill>
                <a:highlight>
                  <a:schemeClr val="lt1"/>
                </a:highlight>
                <a:latin typeface="Calibri"/>
                <a:ea typeface="Calibri"/>
                <a:cs typeface="Calibri"/>
                <a:sym typeface="Calibri"/>
              </a:rPr>
              <a:t>Les clients de Capgemini</a:t>
            </a:r>
            <a:endParaRPr sz="2133" b="1" dirty="0">
              <a:solidFill>
                <a:srgbClr val="595959"/>
              </a:solidFill>
              <a:highlight>
                <a:schemeClr val="lt1"/>
              </a:highlight>
              <a:latin typeface="Calibri"/>
              <a:ea typeface="Calibri"/>
              <a:cs typeface="Calibri"/>
              <a:sym typeface="Calibri"/>
            </a:endParaRPr>
          </a:p>
        </p:txBody>
      </p:sp>
      <p:pic>
        <p:nvPicPr>
          <p:cNvPr id="22" name="Google Shape;291;p32"/>
          <p:cNvPicPr preferRelativeResize="0"/>
          <p:nvPr/>
        </p:nvPicPr>
        <p:blipFill>
          <a:blip r:embed="rId4">
            <a:alphaModFix/>
          </a:blip>
          <a:stretch>
            <a:fillRect/>
          </a:stretch>
        </p:blipFill>
        <p:spPr>
          <a:xfrm>
            <a:off x="3156701" y="3611827"/>
            <a:ext cx="8691099" cy="2581867"/>
          </a:xfrm>
          <a:prstGeom prst="rect">
            <a:avLst/>
          </a:prstGeom>
          <a:noFill/>
          <a:ln>
            <a:noFill/>
          </a:ln>
        </p:spPr>
      </p:pic>
      <p:sp>
        <p:nvSpPr>
          <p:cNvPr id="23" name="Google Shape;292;p32"/>
          <p:cNvSpPr/>
          <p:nvPr/>
        </p:nvSpPr>
        <p:spPr>
          <a:xfrm>
            <a:off x="3185133" y="3384200"/>
            <a:ext cx="9006800" cy="18800"/>
          </a:xfrm>
          <a:prstGeom prst="rect">
            <a:avLst/>
          </a:prstGeom>
          <a:solidFill>
            <a:srgbClr val="538CD5"/>
          </a:solidFill>
          <a:ln w="9525" cap="flat" cmpd="sng">
            <a:solidFill>
              <a:srgbClr val="538CD5"/>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24" name="Google Shape;293;p32"/>
          <p:cNvSpPr/>
          <p:nvPr/>
        </p:nvSpPr>
        <p:spPr>
          <a:xfrm rot="-5400000" flipH="1">
            <a:off x="699100" y="3608533"/>
            <a:ext cx="4885600" cy="29600"/>
          </a:xfrm>
          <a:prstGeom prst="rect">
            <a:avLst/>
          </a:prstGeom>
          <a:solidFill>
            <a:srgbClr val="538CD5"/>
          </a:solidFill>
          <a:ln w="9525" cap="flat" cmpd="sng">
            <a:solidFill>
              <a:srgbClr val="538CD5"/>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25" name="Google Shape;294;p32"/>
          <p:cNvSpPr/>
          <p:nvPr/>
        </p:nvSpPr>
        <p:spPr>
          <a:xfrm rot="10800000" flipH="1">
            <a:off x="295500" y="3379059"/>
            <a:ext cx="2818400" cy="18800"/>
          </a:xfrm>
          <a:prstGeom prst="rect">
            <a:avLst/>
          </a:prstGeom>
          <a:solidFill>
            <a:srgbClr val="538CD5"/>
          </a:solidFill>
          <a:ln w="9525" cap="flat" cmpd="sng">
            <a:solidFill>
              <a:srgbClr val="538CD5"/>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pic>
        <p:nvPicPr>
          <p:cNvPr id="1026" name="Picture 2" descr="Fichier:Engie logo.svg — Wikipé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3869" y="1392232"/>
            <a:ext cx="1485600" cy="5001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az réseau distribution France — Wikipéd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2240" y="1375792"/>
            <a:ext cx="1876425" cy="9569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 nouveau logo de Suez Environnement veut réconcilier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1258" y="1348433"/>
            <a:ext cx="1876425" cy="10554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otalEnergies fournisseur d'électricité — Qui Est Ver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95809" y="1070125"/>
            <a:ext cx="238125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ogo-thalys - Newres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5368" y="2348126"/>
            <a:ext cx="1919968" cy="101050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ouygues Immobilier — Wikipédia"/>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56652" y="2332769"/>
            <a:ext cx="2065329" cy="9387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ichier:Casino supermarché logo 2018.svg — Wikipédi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51377" y="2437166"/>
            <a:ext cx="2165546" cy="7680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OLEM | Irrigazett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79959" y="2709166"/>
            <a:ext cx="2197100" cy="369577"/>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74;p27">
            <a:extLst>
              <a:ext uri="{FF2B5EF4-FFF2-40B4-BE49-F238E27FC236}">
                <a16:creationId xmlns:a16="http://schemas.microsoft.com/office/drawing/2014/main" id="{DE90CDCC-0F7E-4E3D-B2A1-D33D91F30A3F}"/>
              </a:ext>
            </a:extLst>
          </p:cNvPr>
          <p:cNvSpPr txBox="1"/>
          <p:nvPr/>
        </p:nvSpPr>
        <p:spPr>
          <a:xfrm>
            <a:off x="662727" y="6515889"/>
            <a:ext cx="6057899" cy="287268"/>
          </a:xfrm>
          <a:prstGeom prst="rect">
            <a:avLst/>
          </a:prstGeom>
          <a:noFill/>
          <a:ln>
            <a:noFill/>
          </a:ln>
        </p:spPr>
        <p:txBody>
          <a:bodyPr spcFirstLastPara="1" wrap="square" lIns="121900" tIns="60933" rIns="121900" bIns="60933" anchor="t" anchorCtr="0">
            <a:spAutoFit/>
          </a:bodyPr>
          <a:lstStyle/>
          <a:p>
            <a:r>
              <a:rPr lang="fr-FR" sz="1067" b="1" dirty="0">
                <a:solidFill>
                  <a:schemeClr val="lt1"/>
                </a:solidFill>
              </a:rPr>
              <a:t>Mise en place d’un système de supervision à base des solutions CI/CD en mode DevOps</a:t>
            </a:r>
          </a:p>
        </p:txBody>
      </p:sp>
    </p:spTree>
    <p:extLst>
      <p:ext uri="{BB962C8B-B14F-4D97-AF65-F5344CB8AC3E}">
        <p14:creationId xmlns:p14="http://schemas.microsoft.com/office/powerpoint/2010/main" val="3443797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83" name="Google Shape;283;p30"/>
          <p:cNvSpPr txBox="1">
            <a:spLocks noGrp="1"/>
          </p:cNvSpPr>
          <p:nvPr>
            <p:ph type="ctrTitle"/>
          </p:nvPr>
        </p:nvSpPr>
        <p:spPr>
          <a:xfrm>
            <a:off x="623392" y="415100"/>
            <a:ext cx="8544900" cy="400200"/>
          </a:xfrm>
          <a:prstGeom prst="rect">
            <a:avLst/>
          </a:prstGeom>
        </p:spPr>
        <p:txBody>
          <a:bodyPr spcFirstLastPara="1" wrap="square" lIns="0" tIns="0" rIns="0" bIns="0" anchor="ctr" anchorCtr="0">
            <a:noAutofit/>
          </a:bodyPr>
          <a:lstStyle/>
          <a:p>
            <a:r>
              <a:rPr lang="fr-MA" sz="2800" dirty="0">
                <a:solidFill>
                  <a:srgbClr val="0070C0"/>
                </a:solidFill>
              </a:rPr>
              <a:t>Problématique</a:t>
            </a:r>
            <a:endParaRPr lang="fr-MA" sz="2800" b="1" dirty="0">
              <a:solidFill>
                <a:srgbClr val="0070C0"/>
              </a:solidFill>
            </a:endParaRPr>
          </a:p>
        </p:txBody>
      </p:sp>
      <p:graphicFrame>
        <p:nvGraphicFramePr>
          <p:cNvPr id="5" name="Google Shape;458;p37">
            <a:extLst>
              <a:ext uri="{FF2B5EF4-FFF2-40B4-BE49-F238E27FC236}">
                <a16:creationId xmlns:a16="http://schemas.microsoft.com/office/drawing/2014/main" id="{06243C8D-C59A-41D8-BBEF-1073EDD08122}"/>
              </a:ext>
            </a:extLst>
          </p:cNvPr>
          <p:cNvGraphicFramePr/>
          <p:nvPr>
            <p:extLst>
              <p:ext uri="{D42A27DB-BD31-4B8C-83A1-F6EECF244321}">
                <p14:modId xmlns:p14="http://schemas.microsoft.com/office/powerpoint/2010/main" val="3358954217"/>
              </p:ext>
            </p:extLst>
          </p:nvPr>
        </p:nvGraphicFramePr>
        <p:xfrm>
          <a:off x="108335" y="1625268"/>
          <a:ext cx="5713908" cy="3930410"/>
        </p:xfrm>
        <a:graphic>
          <a:graphicData uri="http://schemas.openxmlformats.org/drawingml/2006/table">
            <a:tbl>
              <a:tblPr>
                <a:noFill/>
              </a:tblPr>
              <a:tblGrid>
                <a:gridCol w="748208">
                  <a:extLst>
                    <a:ext uri="{9D8B030D-6E8A-4147-A177-3AD203B41FA5}">
                      <a16:colId xmlns:a16="http://schemas.microsoft.com/office/drawing/2014/main" val="20000"/>
                    </a:ext>
                  </a:extLst>
                </a:gridCol>
                <a:gridCol w="4965700">
                  <a:extLst>
                    <a:ext uri="{9D8B030D-6E8A-4147-A177-3AD203B41FA5}">
                      <a16:colId xmlns:a16="http://schemas.microsoft.com/office/drawing/2014/main" val="20001"/>
                    </a:ext>
                  </a:extLst>
                </a:gridCol>
              </a:tblGrid>
              <a:tr h="487640">
                <a:tc>
                  <a:txBody>
                    <a:bodyPr/>
                    <a:lstStyle/>
                    <a:p>
                      <a:pPr marL="0" lvl="0" indent="0" algn="ctr" rtl="0">
                        <a:spcBef>
                          <a:spcPts val="0"/>
                        </a:spcBef>
                        <a:spcAft>
                          <a:spcPts val="0"/>
                        </a:spcAft>
                        <a:buClr>
                          <a:schemeClr val="dk1"/>
                        </a:buClr>
                        <a:buFont typeface="Arial"/>
                        <a:buNone/>
                      </a:pPr>
                      <a:r>
                        <a:rPr lang="fr" sz="1600" b="1" dirty="0">
                          <a:solidFill>
                            <a:schemeClr val="lt1"/>
                          </a:solidFill>
                          <a:latin typeface="Calibri"/>
                          <a:cs typeface="Calibri"/>
                          <a:sym typeface="Calibri"/>
                        </a:rPr>
                        <a:t>Date</a:t>
                      </a:r>
                      <a:endParaRPr sz="700" dirty="0">
                        <a:solidFill>
                          <a:schemeClr val="dk1"/>
                        </a:solidFill>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3C78D8"/>
                    </a:solidFill>
                  </a:tcPr>
                </a:tc>
                <a:tc>
                  <a:txBody>
                    <a:bodyPr/>
                    <a:lstStyle/>
                    <a:p>
                      <a:pPr marL="0" lvl="0" indent="0" algn="ctr" rtl="0">
                        <a:spcBef>
                          <a:spcPts val="0"/>
                        </a:spcBef>
                        <a:spcAft>
                          <a:spcPts val="0"/>
                        </a:spcAft>
                        <a:buClr>
                          <a:schemeClr val="dk1"/>
                        </a:buClr>
                        <a:buFont typeface="Arial"/>
                        <a:buNone/>
                      </a:pPr>
                      <a:r>
                        <a:rPr lang="fr" sz="1600" b="1" dirty="0">
                          <a:solidFill>
                            <a:schemeClr val="lt1"/>
                          </a:solidFill>
                          <a:latin typeface="Calibri"/>
                          <a:ea typeface="Calibri"/>
                          <a:cs typeface="Calibri"/>
                          <a:sym typeface="Calibri"/>
                        </a:rPr>
                        <a:t>Evenement</a:t>
                      </a:r>
                      <a:endParaRPr sz="700" dirty="0"/>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3C78D8"/>
                    </a:solidFill>
                  </a:tcPr>
                </a:tc>
                <a:extLst>
                  <a:ext uri="{0D108BD9-81ED-4DB2-BD59-A6C34878D82A}">
                    <a16:rowId xmlns:a16="http://schemas.microsoft.com/office/drawing/2014/main" val="10000"/>
                  </a:ext>
                </a:extLst>
              </a:tr>
              <a:tr h="517104">
                <a:tc>
                  <a:txBody>
                    <a:bodyPr/>
                    <a:lstStyle/>
                    <a:p>
                      <a:pPr marL="0" lvl="0" indent="0" algn="ctr" rtl="0">
                        <a:lnSpc>
                          <a:spcPct val="150000"/>
                        </a:lnSpc>
                        <a:spcBef>
                          <a:spcPts val="0"/>
                        </a:spcBef>
                        <a:spcAft>
                          <a:spcPts val="0"/>
                        </a:spcAft>
                        <a:buClr>
                          <a:schemeClr val="dk1"/>
                        </a:buClr>
                        <a:buFont typeface="Arial"/>
                        <a:buNone/>
                      </a:pPr>
                      <a:r>
                        <a:rPr lang="fr" sz="1300" dirty="0">
                          <a:solidFill>
                            <a:schemeClr val="dk1"/>
                          </a:solidFill>
                          <a:latin typeface="Calibri"/>
                          <a:ea typeface="Calibri"/>
                          <a:cs typeface="Calibri"/>
                          <a:sym typeface="Calibri"/>
                        </a:rPr>
                        <a:t>10h00</a:t>
                      </a:r>
                      <a:endParaRPr sz="1300" dirty="0">
                        <a:solidFill>
                          <a:schemeClr val="dk1"/>
                        </a:solidFill>
                        <a:latin typeface="Calibri"/>
                        <a:ea typeface="Calibri"/>
                        <a:cs typeface="Calibri"/>
                        <a:sym typeface="Calibri"/>
                      </a:endParaRPr>
                    </a:p>
                  </a:txBody>
                  <a:tcPr marL="121900" marR="121900" marT="121900" marB="121900">
                    <a:lnL w="9525" cap="flat" cmpd="sng">
                      <a:solidFill>
                        <a:srgbClr val="0B5394"/>
                      </a:solidFill>
                      <a:prstDash val="solid"/>
                      <a:round/>
                      <a:headEnd type="none" w="sm" len="sm"/>
                      <a:tailEnd type="none" w="sm" len="sm"/>
                    </a:lnL>
                    <a:lnR w="9525" cap="flat" cmpd="sng" algn="ctr">
                      <a:solidFill>
                        <a:srgbClr val="0B5394"/>
                      </a:solidFill>
                      <a:prstDash val="solid"/>
                      <a:round/>
                      <a:headEnd type="none" w="sm" len="sm"/>
                      <a:tailEnd type="none" w="sm" len="sm"/>
                    </a:lnR>
                    <a:lnT w="9525" cap="flat" cmpd="sng" algn="ctr">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just" rtl="0">
                        <a:lnSpc>
                          <a:spcPct val="150000"/>
                        </a:lnSpc>
                        <a:spcBef>
                          <a:spcPts val="0"/>
                        </a:spcBef>
                        <a:spcAft>
                          <a:spcPts val="0"/>
                        </a:spcAft>
                        <a:buClr>
                          <a:schemeClr val="dk1"/>
                        </a:buClr>
                        <a:buFont typeface="Arial"/>
                        <a:buNone/>
                      </a:pPr>
                      <a:r>
                        <a:rPr lang="fr-FR" sz="1300" dirty="0">
                          <a:latin typeface="Calibri" panose="020F0502020204030204" pitchFamily="34" charset="0"/>
                          <a:cs typeface="Calibri" panose="020F0502020204030204" pitchFamily="34" charset="0"/>
                        </a:rPr>
                        <a:t>Le système de paiement d’un site d’e-commerce crash</a:t>
                      </a:r>
                      <a:endParaRPr sz="1300" dirty="0">
                        <a:latin typeface="Calibri" panose="020F0502020204030204" pitchFamily="34" charset="0"/>
                        <a:cs typeface="Calibri" panose="020F0502020204030204" pitchFamily="34" charset="0"/>
                      </a:endParaRPr>
                    </a:p>
                  </a:txBody>
                  <a:tcPr marL="121900" marR="121900" marT="121900" marB="121900">
                    <a:lnL w="9525" cap="flat" cmpd="sng" algn="ctr">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lgn="ctr">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4"/>
                  </a:ext>
                </a:extLst>
              </a:tr>
              <a:tr h="517104">
                <a:tc>
                  <a:txBody>
                    <a:bodyPr/>
                    <a:lstStyle/>
                    <a:p>
                      <a:pPr marL="0" lvl="0" indent="0" algn="ctr" rtl="0">
                        <a:lnSpc>
                          <a:spcPct val="150000"/>
                        </a:lnSpc>
                        <a:spcBef>
                          <a:spcPts val="0"/>
                        </a:spcBef>
                        <a:spcAft>
                          <a:spcPts val="0"/>
                        </a:spcAft>
                        <a:buClr>
                          <a:schemeClr val="dk1"/>
                        </a:buClr>
                        <a:buFont typeface="Arial"/>
                        <a:buNone/>
                      </a:pPr>
                      <a:r>
                        <a:rPr lang="fr" sz="1300" dirty="0">
                          <a:solidFill>
                            <a:schemeClr val="dk1"/>
                          </a:solidFill>
                          <a:latin typeface="Calibri"/>
                          <a:ea typeface="Calibri"/>
                          <a:cs typeface="Calibri"/>
                          <a:sym typeface="Calibri"/>
                        </a:rPr>
                        <a:t>10h15</a:t>
                      </a:r>
                      <a:endParaRPr sz="1300" dirty="0">
                        <a:solidFill>
                          <a:schemeClr val="dk1"/>
                        </a:solidFill>
                        <a:latin typeface="Calibri"/>
                        <a:ea typeface="Calibri"/>
                        <a:cs typeface="Calibri"/>
                        <a:sym typeface="Calibri"/>
                      </a:endParaRPr>
                    </a:p>
                  </a:txBody>
                  <a:tcPr marL="121900" marR="121900" marT="121900" marB="121900"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just" rtl="0">
                        <a:lnSpc>
                          <a:spcPct val="150000"/>
                        </a:lnSpc>
                        <a:spcBef>
                          <a:spcPts val="0"/>
                        </a:spcBef>
                        <a:spcAft>
                          <a:spcPts val="0"/>
                        </a:spcAft>
                        <a:buClr>
                          <a:schemeClr val="dk1"/>
                        </a:buClr>
                        <a:buFont typeface="Arial"/>
                        <a:buNone/>
                      </a:pPr>
                      <a:r>
                        <a:rPr lang="fr-FR" sz="1300" b="0" i="0" u="none" strike="noStrike" cap="none" dirty="0">
                          <a:solidFill>
                            <a:schemeClr val="tx1"/>
                          </a:solidFill>
                          <a:latin typeface="Calibri" panose="020F0502020204030204" pitchFamily="34" charset="0"/>
                          <a:ea typeface="+mn-ea"/>
                          <a:cs typeface="Calibri" panose="020F0502020204030204" pitchFamily="34" charset="0"/>
                          <a:sym typeface="Arial"/>
                        </a:rPr>
                        <a:t>100 utilisateurs ont tenté d’acheter un produit mais n’ont pas pu accéder à la page de paiement</a:t>
                      </a:r>
                      <a:endParaRPr sz="1300" b="0" i="0" u="none" strike="noStrike" cap="none" dirty="0">
                        <a:solidFill>
                          <a:schemeClr val="tx1"/>
                        </a:solidFill>
                        <a:latin typeface="Calibri" panose="020F0502020204030204" pitchFamily="34" charset="0"/>
                        <a:ea typeface="+mn-ea"/>
                        <a:cs typeface="Calibri" panose="020F0502020204030204" pitchFamily="34" charset="0"/>
                        <a:sym typeface="Arial"/>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5"/>
                  </a:ext>
                </a:extLst>
              </a:tr>
              <a:tr h="447000">
                <a:tc>
                  <a:txBody>
                    <a:bodyPr/>
                    <a:lstStyle/>
                    <a:p>
                      <a:pPr marL="0" lvl="0" indent="0" algn="ctr" rtl="0">
                        <a:spcBef>
                          <a:spcPts val="0"/>
                        </a:spcBef>
                        <a:spcAft>
                          <a:spcPts val="0"/>
                        </a:spcAft>
                        <a:buNone/>
                      </a:pPr>
                      <a:r>
                        <a:rPr lang="fr" sz="1300" dirty="0">
                          <a:solidFill>
                            <a:schemeClr val="dk1"/>
                          </a:solidFill>
                          <a:latin typeface="Calibri"/>
                          <a:ea typeface="Calibri"/>
                          <a:cs typeface="Calibri"/>
                          <a:sym typeface="Calibri"/>
                        </a:rPr>
                        <a:t>10h16</a:t>
                      </a:r>
                      <a:endParaRPr sz="1300" dirty="0">
                        <a:solidFill>
                          <a:schemeClr val="dk1"/>
                        </a:solidFill>
                        <a:latin typeface="Calibri"/>
                        <a:ea typeface="Calibri"/>
                        <a:cs typeface="Calibri"/>
                        <a:sym typeface="Calibri"/>
                      </a:endParaRPr>
                    </a:p>
                  </a:txBody>
                  <a:tcPr marL="121900" marR="121900" marT="121900" marB="121900"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l" rtl="0">
                        <a:spcBef>
                          <a:spcPts val="0"/>
                        </a:spcBef>
                        <a:spcAft>
                          <a:spcPts val="0"/>
                        </a:spcAft>
                        <a:buNone/>
                      </a:pPr>
                      <a:r>
                        <a:rPr lang="fr-FR" sz="1300" b="0" i="0" u="none" strike="noStrike" cap="none" dirty="0">
                          <a:solidFill>
                            <a:schemeClr val="tx1"/>
                          </a:solidFill>
                          <a:latin typeface="Calibri" panose="020F0502020204030204" pitchFamily="34" charset="0"/>
                          <a:ea typeface="+mn-ea"/>
                          <a:cs typeface="Calibri" panose="020F0502020204030204" pitchFamily="34" charset="0"/>
                          <a:sym typeface="Arial"/>
                        </a:rPr>
                        <a:t>Le 101ème client, énervé, envoi un mail au service client pour se plaindre du problème</a:t>
                      </a:r>
                      <a:endParaRPr sz="1300" b="0" i="0" u="none" strike="noStrike" cap="none" dirty="0">
                        <a:solidFill>
                          <a:schemeClr val="tx1"/>
                        </a:solidFill>
                        <a:latin typeface="Calibri" panose="020F0502020204030204" pitchFamily="34" charset="0"/>
                        <a:ea typeface="+mn-ea"/>
                        <a:cs typeface="Calibri" panose="020F0502020204030204" pitchFamily="34" charset="0"/>
                        <a:sym typeface="Calibri"/>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lvl="0" indent="0" algn="ctr" rtl="0">
                        <a:spcBef>
                          <a:spcPts val="0"/>
                        </a:spcBef>
                        <a:spcAft>
                          <a:spcPts val="0"/>
                        </a:spcAft>
                        <a:buNone/>
                      </a:pPr>
                      <a:r>
                        <a:rPr lang="fr" sz="1300" dirty="0">
                          <a:solidFill>
                            <a:schemeClr val="dk1"/>
                          </a:solidFill>
                          <a:latin typeface="Calibri"/>
                          <a:ea typeface="Calibri"/>
                          <a:cs typeface="Calibri"/>
                          <a:sym typeface="Calibri"/>
                        </a:rPr>
                        <a:t>10h20</a:t>
                      </a:r>
                      <a:endParaRPr sz="1300" dirty="0">
                        <a:solidFill>
                          <a:schemeClr val="dk1"/>
                        </a:solidFill>
                        <a:latin typeface="Calibri"/>
                        <a:ea typeface="Calibri"/>
                        <a:cs typeface="Calibri"/>
                        <a:sym typeface="Calibri"/>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l" rtl="0">
                        <a:spcBef>
                          <a:spcPts val="0"/>
                        </a:spcBef>
                        <a:spcAft>
                          <a:spcPts val="0"/>
                        </a:spcAft>
                        <a:buNone/>
                      </a:pPr>
                      <a:r>
                        <a:rPr lang="fr" sz="1300" dirty="0">
                          <a:solidFill>
                            <a:schemeClr val="dk1"/>
                          </a:solidFill>
                          <a:latin typeface="Calibri"/>
                          <a:ea typeface="Calibri"/>
                          <a:cs typeface="Calibri"/>
                          <a:sym typeface="Calibri"/>
                        </a:rPr>
                        <a:t>Le service client, réactif, remonte le problème au service informatique</a:t>
                      </a: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7"/>
                  </a:ext>
                </a:extLst>
              </a:tr>
              <a:tr h="447000">
                <a:tc>
                  <a:txBody>
                    <a:bodyPr/>
                    <a:lstStyle/>
                    <a:p>
                      <a:pPr marL="0" lvl="0" indent="0" algn="ctr" rtl="0">
                        <a:spcBef>
                          <a:spcPts val="0"/>
                        </a:spcBef>
                        <a:spcAft>
                          <a:spcPts val="0"/>
                        </a:spcAft>
                        <a:buNone/>
                      </a:pPr>
                      <a:r>
                        <a:rPr lang="fr" sz="1300" dirty="0">
                          <a:solidFill>
                            <a:schemeClr val="dk1"/>
                          </a:solidFill>
                          <a:latin typeface="Calibri"/>
                          <a:ea typeface="Calibri"/>
                          <a:cs typeface="Calibri"/>
                          <a:sym typeface="Calibri"/>
                        </a:rPr>
                        <a:t>10h30</a:t>
                      </a:r>
                      <a:endParaRPr sz="1300" dirty="0">
                        <a:solidFill>
                          <a:schemeClr val="dk1"/>
                        </a:solidFill>
                        <a:latin typeface="Calibri"/>
                        <a:ea typeface="Calibri"/>
                        <a:cs typeface="Calibri"/>
                        <a:sym typeface="Calibri"/>
                      </a:endParaRPr>
                    </a:p>
                  </a:txBody>
                  <a:tcPr marL="121900" marR="121900" marT="121900" marB="121900"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l" rtl="0">
                        <a:spcBef>
                          <a:spcPts val="0"/>
                        </a:spcBef>
                        <a:spcAft>
                          <a:spcPts val="0"/>
                        </a:spcAft>
                        <a:buNone/>
                      </a:pPr>
                      <a:r>
                        <a:rPr lang="fr-FR" sz="1300" b="0" i="0" u="none" strike="noStrike" cap="none" dirty="0">
                          <a:solidFill>
                            <a:schemeClr val="tx1"/>
                          </a:solidFill>
                          <a:latin typeface="Calibri" panose="020F0502020204030204" pitchFamily="34" charset="0"/>
                          <a:ea typeface="+mn-ea"/>
                          <a:cs typeface="Calibri" panose="020F0502020204030204" pitchFamily="34" charset="0"/>
                          <a:sym typeface="Arial"/>
                        </a:rPr>
                        <a:t>Le message atteint l’équipe technique concernée qui commence à traquer le bug en question. Entre temps, 100 autres utilisateurs ont quitté le site sans pouvoir acheter un produit</a:t>
                      </a:r>
                      <a:endParaRPr sz="1300" b="0" i="0" u="none" strike="noStrike" cap="none" dirty="0">
                        <a:solidFill>
                          <a:schemeClr val="tx1"/>
                        </a:solidFill>
                        <a:latin typeface="Calibri" panose="020F0502020204030204" pitchFamily="34" charset="0"/>
                        <a:ea typeface="+mn-ea"/>
                        <a:cs typeface="Calibri" panose="020F0502020204030204" pitchFamily="34" charset="0"/>
                        <a:sym typeface="Calibri"/>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 name="Google Shape;283;p30">
            <a:extLst>
              <a:ext uri="{FF2B5EF4-FFF2-40B4-BE49-F238E27FC236}">
                <a16:creationId xmlns:a16="http://schemas.microsoft.com/office/drawing/2014/main" id="{D0FE2D72-3CB8-4F1D-BA29-AEF432F28AE4}"/>
              </a:ext>
            </a:extLst>
          </p:cNvPr>
          <p:cNvSpPr txBox="1">
            <a:spLocks/>
          </p:cNvSpPr>
          <p:nvPr/>
        </p:nvSpPr>
        <p:spPr>
          <a:xfrm>
            <a:off x="623392" y="1118534"/>
            <a:ext cx="1669865" cy="400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600"/>
              <a:buFont typeface="Calibri"/>
              <a:buNone/>
              <a:defRPr sz="2600" b="1" i="0" u="none" strike="noStrike" cap="none">
                <a:solidFill>
                  <a:schemeClr val="accen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Scénario 1:</a:t>
            </a:r>
          </a:p>
        </p:txBody>
      </p:sp>
      <p:graphicFrame>
        <p:nvGraphicFramePr>
          <p:cNvPr id="10" name="Google Shape;458;p37">
            <a:extLst>
              <a:ext uri="{FF2B5EF4-FFF2-40B4-BE49-F238E27FC236}">
                <a16:creationId xmlns:a16="http://schemas.microsoft.com/office/drawing/2014/main" id="{8839C281-E5C5-4BC4-B8C6-A4605C87D0C2}"/>
              </a:ext>
            </a:extLst>
          </p:cNvPr>
          <p:cNvGraphicFramePr/>
          <p:nvPr>
            <p:extLst>
              <p:ext uri="{D42A27DB-BD31-4B8C-83A1-F6EECF244321}">
                <p14:modId xmlns:p14="http://schemas.microsoft.com/office/powerpoint/2010/main" val="636299967"/>
              </p:ext>
            </p:extLst>
          </p:nvPr>
        </p:nvGraphicFramePr>
        <p:xfrm>
          <a:off x="6189781" y="1625268"/>
          <a:ext cx="5713908" cy="3873551"/>
        </p:xfrm>
        <a:graphic>
          <a:graphicData uri="http://schemas.openxmlformats.org/drawingml/2006/table">
            <a:tbl>
              <a:tblPr>
                <a:noFill/>
              </a:tblPr>
              <a:tblGrid>
                <a:gridCol w="748208">
                  <a:extLst>
                    <a:ext uri="{9D8B030D-6E8A-4147-A177-3AD203B41FA5}">
                      <a16:colId xmlns:a16="http://schemas.microsoft.com/office/drawing/2014/main" val="20000"/>
                    </a:ext>
                  </a:extLst>
                </a:gridCol>
                <a:gridCol w="4965700">
                  <a:extLst>
                    <a:ext uri="{9D8B030D-6E8A-4147-A177-3AD203B41FA5}">
                      <a16:colId xmlns:a16="http://schemas.microsoft.com/office/drawing/2014/main" val="20001"/>
                    </a:ext>
                  </a:extLst>
                </a:gridCol>
              </a:tblGrid>
              <a:tr h="279732">
                <a:tc>
                  <a:txBody>
                    <a:bodyPr/>
                    <a:lstStyle/>
                    <a:p>
                      <a:pPr marL="0" lvl="0" indent="0" algn="ctr" rtl="0">
                        <a:spcBef>
                          <a:spcPts val="0"/>
                        </a:spcBef>
                        <a:spcAft>
                          <a:spcPts val="0"/>
                        </a:spcAft>
                        <a:buClr>
                          <a:schemeClr val="dk1"/>
                        </a:buClr>
                        <a:buFont typeface="Arial"/>
                        <a:buNone/>
                      </a:pPr>
                      <a:r>
                        <a:rPr lang="fr" sz="1600" b="1" dirty="0">
                          <a:solidFill>
                            <a:schemeClr val="lt1"/>
                          </a:solidFill>
                          <a:latin typeface="Calibri"/>
                          <a:cs typeface="Calibri"/>
                          <a:sym typeface="Calibri"/>
                        </a:rPr>
                        <a:t>Date</a:t>
                      </a:r>
                      <a:endParaRPr sz="700" dirty="0">
                        <a:solidFill>
                          <a:schemeClr val="dk1"/>
                        </a:solidFill>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3C78D8"/>
                    </a:solidFill>
                  </a:tcPr>
                </a:tc>
                <a:tc>
                  <a:txBody>
                    <a:bodyPr/>
                    <a:lstStyle/>
                    <a:p>
                      <a:pPr marL="0" lvl="0" indent="0" algn="ctr" rtl="0">
                        <a:spcBef>
                          <a:spcPts val="0"/>
                        </a:spcBef>
                        <a:spcAft>
                          <a:spcPts val="0"/>
                        </a:spcAft>
                        <a:buClr>
                          <a:schemeClr val="dk1"/>
                        </a:buClr>
                        <a:buFont typeface="Arial"/>
                        <a:buNone/>
                      </a:pPr>
                      <a:r>
                        <a:rPr lang="fr" sz="1600" b="1" dirty="0">
                          <a:solidFill>
                            <a:schemeClr val="lt1"/>
                          </a:solidFill>
                          <a:latin typeface="Calibri"/>
                          <a:ea typeface="Calibri"/>
                          <a:cs typeface="Calibri"/>
                          <a:sym typeface="Calibri"/>
                        </a:rPr>
                        <a:t>Evenement</a:t>
                      </a:r>
                      <a:endParaRPr sz="700" dirty="0"/>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3C78D8"/>
                    </a:solidFill>
                  </a:tcPr>
                </a:tc>
                <a:extLst>
                  <a:ext uri="{0D108BD9-81ED-4DB2-BD59-A6C34878D82A}">
                    <a16:rowId xmlns:a16="http://schemas.microsoft.com/office/drawing/2014/main" val="10000"/>
                  </a:ext>
                </a:extLst>
              </a:tr>
              <a:tr h="988337">
                <a:tc>
                  <a:txBody>
                    <a:bodyPr/>
                    <a:lstStyle/>
                    <a:p>
                      <a:pPr marL="0" lvl="0" indent="0" algn="ctr" rtl="0">
                        <a:lnSpc>
                          <a:spcPct val="150000"/>
                        </a:lnSpc>
                        <a:spcBef>
                          <a:spcPts val="0"/>
                        </a:spcBef>
                        <a:spcAft>
                          <a:spcPts val="0"/>
                        </a:spcAft>
                        <a:buClr>
                          <a:schemeClr val="dk1"/>
                        </a:buClr>
                        <a:buFont typeface="Arial"/>
                        <a:buNone/>
                      </a:pPr>
                      <a:r>
                        <a:rPr lang="fr" sz="1300" dirty="0">
                          <a:solidFill>
                            <a:schemeClr val="dk1"/>
                          </a:solidFill>
                          <a:latin typeface="Calibri"/>
                          <a:ea typeface="Calibri"/>
                          <a:cs typeface="Calibri"/>
                          <a:sym typeface="Calibri"/>
                        </a:rPr>
                        <a:t>10h00</a:t>
                      </a:r>
                      <a:endParaRPr sz="1300" dirty="0">
                        <a:solidFill>
                          <a:schemeClr val="dk1"/>
                        </a:solidFill>
                        <a:latin typeface="Calibri"/>
                        <a:ea typeface="Calibri"/>
                        <a:cs typeface="Calibri"/>
                        <a:sym typeface="Calibri"/>
                      </a:endParaRPr>
                    </a:p>
                  </a:txBody>
                  <a:tcPr marL="121900" marR="121900" marT="121900" marB="121900">
                    <a:lnL w="9525" cap="flat" cmpd="sng">
                      <a:solidFill>
                        <a:srgbClr val="0B5394"/>
                      </a:solidFill>
                      <a:prstDash val="solid"/>
                      <a:round/>
                      <a:headEnd type="none" w="sm" len="sm"/>
                      <a:tailEnd type="none" w="sm" len="sm"/>
                    </a:lnL>
                    <a:lnR w="9525" cap="flat" cmpd="sng" algn="ctr">
                      <a:solidFill>
                        <a:srgbClr val="0B5394"/>
                      </a:solidFill>
                      <a:prstDash val="solid"/>
                      <a:round/>
                      <a:headEnd type="none" w="sm" len="sm"/>
                      <a:tailEnd type="none" w="sm" len="sm"/>
                    </a:lnR>
                    <a:lnT w="9525" cap="flat" cmpd="sng" algn="ctr">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just" rtl="0">
                        <a:lnSpc>
                          <a:spcPct val="150000"/>
                        </a:lnSpc>
                        <a:spcBef>
                          <a:spcPts val="0"/>
                        </a:spcBef>
                        <a:spcAft>
                          <a:spcPts val="0"/>
                        </a:spcAft>
                        <a:buClr>
                          <a:schemeClr val="dk1"/>
                        </a:buClr>
                        <a:buFont typeface="Arial"/>
                        <a:buNone/>
                      </a:pPr>
                      <a:r>
                        <a:rPr lang="fr-FR" sz="1300" dirty="0">
                          <a:latin typeface="Calibri" panose="020F0502020204030204" pitchFamily="34" charset="0"/>
                          <a:cs typeface="Calibri" panose="020F0502020204030204" pitchFamily="34" charset="0"/>
                        </a:rPr>
                        <a:t>Le système de paiement d’un site d’e-commerce crash</a:t>
                      </a:r>
                      <a:endParaRPr sz="1300" dirty="0">
                        <a:latin typeface="Calibri" panose="020F0502020204030204" pitchFamily="34" charset="0"/>
                        <a:cs typeface="Calibri" panose="020F0502020204030204" pitchFamily="34" charset="0"/>
                      </a:endParaRPr>
                    </a:p>
                  </a:txBody>
                  <a:tcPr marL="121900" marR="121900" marT="121900" marB="121900">
                    <a:lnL w="9525" cap="flat" cmpd="sng" algn="ctr">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lgn="ctr">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4"/>
                  </a:ext>
                </a:extLst>
              </a:tr>
              <a:tr h="1543227">
                <a:tc>
                  <a:txBody>
                    <a:bodyPr/>
                    <a:lstStyle/>
                    <a:p>
                      <a:pPr marL="0" lvl="0" indent="0" algn="ctr" rtl="0">
                        <a:lnSpc>
                          <a:spcPct val="150000"/>
                        </a:lnSpc>
                        <a:spcBef>
                          <a:spcPts val="0"/>
                        </a:spcBef>
                        <a:spcAft>
                          <a:spcPts val="0"/>
                        </a:spcAft>
                        <a:buClr>
                          <a:schemeClr val="dk1"/>
                        </a:buClr>
                        <a:buFont typeface="Arial"/>
                        <a:buNone/>
                      </a:pPr>
                      <a:r>
                        <a:rPr lang="fr" sz="1300" dirty="0">
                          <a:solidFill>
                            <a:schemeClr val="dk1"/>
                          </a:solidFill>
                          <a:latin typeface="Calibri"/>
                          <a:ea typeface="Calibri"/>
                          <a:cs typeface="Calibri"/>
                          <a:sym typeface="Calibri"/>
                        </a:rPr>
                        <a:t>10h01</a:t>
                      </a:r>
                      <a:endParaRPr sz="1300" dirty="0">
                        <a:solidFill>
                          <a:schemeClr val="dk1"/>
                        </a:solidFill>
                        <a:latin typeface="Calibri"/>
                        <a:ea typeface="Calibri"/>
                        <a:cs typeface="Calibri"/>
                        <a:sym typeface="Calibri"/>
                      </a:endParaRPr>
                    </a:p>
                  </a:txBody>
                  <a:tcPr marL="121900" marR="121900" marT="121900" marB="121900"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just" rtl="0">
                        <a:lnSpc>
                          <a:spcPct val="150000"/>
                        </a:lnSpc>
                        <a:spcBef>
                          <a:spcPts val="0"/>
                        </a:spcBef>
                        <a:spcAft>
                          <a:spcPts val="0"/>
                        </a:spcAft>
                        <a:buClr>
                          <a:schemeClr val="dk1"/>
                        </a:buClr>
                        <a:buFont typeface="Arial"/>
                        <a:buNone/>
                      </a:pPr>
                      <a:r>
                        <a:rPr lang="fr-FR" sz="1300" b="0" i="0" u="none" strike="noStrike" cap="none" dirty="0">
                          <a:solidFill>
                            <a:schemeClr val="tx1"/>
                          </a:solidFill>
                          <a:latin typeface="Calibri" panose="020F0502020204030204" pitchFamily="34" charset="0"/>
                          <a:ea typeface="+mn-ea"/>
                          <a:cs typeface="Calibri" panose="020F0502020204030204" pitchFamily="34" charset="0"/>
                          <a:sym typeface="Arial"/>
                        </a:rPr>
                        <a:t>Un mail automatique est envoyé à l’équipe de supervision pour faire des tests manuels et valider le problème</a:t>
                      </a:r>
                      <a:endParaRPr sz="1300" b="0" i="0" u="none" strike="noStrike" cap="none" dirty="0">
                        <a:solidFill>
                          <a:schemeClr val="tx1"/>
                        </a:solidFill>
                        <a:latin typeface="Calibri" panose="020F0502020204030204" pitchFamily="34" charset="0"/>
                        <a:ea typeface="+mn-ea"/>
                        <a:cs typeface="Calibri" panose="020F0502020204030204" pitchFamily="34" charset="0"/>
                        <a:sym typeface="Arial"/>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5"/>
                  </a:ext>
                </a:extLst>
              </a:tr>
              <a:tr h="854347">
                <a:tc>
                  <a:txBody>
                    <a:bodyPr/>
                    <a:lstStyle/>
                    <a:p>
                      <a:pPr marL="0" lvl="0" indent="0" algn="ctr" rtl="0">
                        <a:spcBef>
                          <a:spcPts val="0"/>
                        </a:spcBef>
                        <a:spcAft>
                          <a:spcPts val="0"/>
                        </a:spcAft>
                        <a:buNone/>
                      </a:pPr>
                      <a:r>
                        <a:rPr lang="fr" sz="1300" dirty="0">
                          <a:solidFill>
                            <a:schemeClr val="dk1"/>
                          </a:solidFill>
                          <a:latin typeface="Calibri"/>
                          <a:ea typeface="Calibri"/>
                          <a:cs typeface="Calibri"/>
                          <a:sym typeface="Calibri"/>
                        </a:rPr>
                        <a:t>10h03</a:t>
                      </a:r>
                      <a:endParaRPr sz="1300" dirty="0">
                        <a:solidFill>
                          <a:schemeClr val="dk1"/>
                        </a:solidFill>
                        <a:latin typeface="Calibri"/>
                        <a:ea typeface="Calibri"/>
                        <a:cs typeface="Calibri"/>
                        <a:sym typeface="Calibri"/>
                      </a:endParaRPr>
                    </a:p>
                  </a:txBody>
                  <a:tcPr marL="121900" marR="121900" marT="121900" marB="121900"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l" rtl="0">
                        <a:spcBef>
                          <a:spcPts val="0"/>
                        </a:spcBef>
                        <a:spcAft>
                          <a:spcPts val="0"/>
                        </a:spcAft>
                        <a:buNone/>
                      </a:pPr>
                      <a:r>
                        <a:rPr lang="fr-FR" sz="1300" b="0" i="0" u="none" strike="noStrike" cap="none" dirty="0">
                          <a:solidFill>
                            <a:schemeClr val="tx1"/>
                          </a:solidFill>
                          <a:latin typeface="Calibri" panose="020F0502020204030204" pitchFamily="34" charset="0"/>
                          <a:ea typeface="+mn-ea"/>
                          <a:cs typeface="Calibri" panose="020F0502020204030204" pitchFamily="34" charset="0"/>
                          <a:sym typeface="Calibri"/>
                        </a:rPr>
                        <a:t>Les équipes Dev et Ops travaillent tous les deux pour traquer le bug</a:t>
                      </a:r>
                      <a:endParaRPr sz="1300" b="0" i="0" u="none" strike="noStrike" cap="none" dirty="0">
                        <a:solidFill>
                          <a:schemeClr val="tx1"/>
                        </a:solidFill>
                        <a:latin typeface="Calibri" panose="020F0502020204030204" pitchFamily="34" charset="0"/>
                        <a:ea typeface="+mn-ea"/>
                        <a:cs typeface="Calibri" panose="020F0502020204030204" pitchFamily="34" charset="0"/>
                        <a:sym typeface="Calibri"/>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1" name="Google Shape;283;p30">
            <a:extLst>
              <a:ext uri="{FF2B5EF4-FFF2-40B4-BE49-F238E27FC236}">
                <a16:creationId xmlns:a16="http://schemas.microsoft.com/office/drawing/2014/main" id="{F8B948B4-6586-4398-A431-88290C92AAA9}"/>
              </a:ext>
            </a:extLst>
          </p:cNvPr>
          <p:cNvSpPr txBox="1">
            <a:spLocks/>
          </p:cNvSpPr>
          <p:nvPr/>
        </p:nvSpPr>
        <p:spPr>
          <a:xfrm>
            <a:off x="108334" y="5662212"/>
            <a:ext cx="5779585" cy="81478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600"/>
              <a:buFont typeface="Calibri"/>
              <a:buNone/>
              <a:defRPr sz="2600" b="1" i="0" u="none" strike="noStrike" cap="none">
                <a:solidFill>
                  <a:schemeClr val="accen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000" dirty="0">
                <a:solidFill>
                  <a:srgbClr val="FF0000"/>
                </a:solidFill>
              </a:rPr>
              <a:t>Résultat : </a:t>
            </a:r>
            <a:r>
              <a:rPr lang="fr-FR" sz="1400" b="0" i="0" dirty="0">
                <a:solidFill>
                  <a:srgbClr val="161618"/>
                </a:solidFill>
                <a:effectLst/>
                <a:latin typeface="Heebo" pitchFamily="2" charset="-79"/>
                <a:cs typeface="Heebo" pitchFamily="2" charset="-79"/>
              </a:rPr>
              <a:t>Avant l’intervention des </a:t>
            </a:r>
            <a:r>
              <a:rPr lang="fr-FR" sz="1400" b="0" dirty="0">
                <a:solidFill>
                  <a:srgbClr val="161618"/>
                </a:solidFill>
                <a:latin typeface="Heebo" pitchFamily="2" charset="-79"/>
                <a:cs typeface="Heebo" pitchFamily="2" charset="-79"/>
              </a:rPr>
              <a:t>développeurs</a:t>
            </a:r>
            <a:r>
              <a:rPr lang="fr-FR" sz="1400" b="0" i="0" dirty="0">
                <a:solidFill>
                  <a:srgbClr val="161618"/>
                </a:solidFill>
                <a:effectLst/>
                <a:latin typeface="Heebo" pitchFamily="2" charset="-79"/>
                <a:cs typeface="Heebo" pitchFamily="2" charset="-79"/>
              </a:rPr>
              <a:t>, la marque a </a:t>
            </a:r>
            <a:r>
              <a:rPr lang="fr-FR" sz="1400" b="1" i="0" dirty="0">
                <a:solidFill>
                  <a:srgbClr val="161618"/>
                </a:solidFill>
                <a:effectLst/>
                <a:latin typeface="Heebo" pitchFamily="2" charset="-79"/>
                <a:cs typeface="Heebo" pitchFamily="2" charset="-79"/>
              </a:rPr>
              <a:t>raté 200 ventes et mécontenté 200 clients</a:t>
            </a:r>
            <a:r>
              <a:rPr lang="fr-FR" sz="1400" b="0" i="0" dirty="0">
                <a:solidFill>
                  <a:srgbClr val="161618"/>
                </a:solidFill>
                <a:effectLst/>
                <a:latin typeface="Heebo" pitchFamily="2" charset="-79"/>
                <a:cs typeface="Heebo" pitchFamily="2" charset="-79"/>
              </a:rPr>
              <a:t>.</a:t>
            </a:r>
            <a:endParaRPr lang="fr-FR" sz="2000" dirty="0">
              <a:solidFill>
                <a:srgbClr val="FF0000"/>
              </a:solidFill>
            </a:endParaRPr>
          </a:p>
        </p:txBody>
      </p:sp>
      <p:sp>
        <p:nvSpPr>
          <p:cNvPr id="12" name="Google Shape;283;p30">
            <a:extLst>
              <a:ext uri="{FF2B5EF4-FFF2-40B4-BE49-F238E27FC236}">
                <a16:creationId xmlns:a16="http://schemas.microsoft.com/office/drawing/2014/main" id="{12FC0DA2-9E01-4A20-91E4-13168BB9A818}"/>
              </a:ext>
            </a:extLst>
          </p:cNvPr>
          <p:cNvSpPr txBox="1">
            <a:spLocks/>
          </p:cNvSpPr>
          <p:nvPr/>
        </p:nvSpPr>
        <p:spPr>
          <a:xfrm>
            <a:off x="6566992" y="1064634"/>
            <a:ext cx="1669865" cy="400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600"/>
              <a:buFont typeface="Calibri"/>
              <a:buNone/>
              <a:defRPr sz="2600" b="1" i="0" u="none" strike="noStrike" cap="none">
                <a:solidFill>
                  <a:schemeClr val="accen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Scénario 2:</a:t>
            </a:r>
          </a:p>
        </p:txBody>
      </p:sp>
      <p:sp>
        <p:nvSpPr>
          <p:cNvPr id="13" name="Google Shape;283;p30">
            <a:extLst>
              <a:ext uri="{FF2B5EF4-FFF2-40B4-BE49-F238E27FC236}">
                <a16:creationId xmlns:a16="http://schemas.microsoft.com/office/drawing/2014/main" id="{6458B3A5-5833-4CB0-A356-14332F6C26F9}"/>
              </a:ext>
            </a:extLst>
          </p:cNvPr>
          <p:cNvSpPr txBox="1">
            <a:spLocks/>
          </p:cNvSpPr>
          <p:nvPr/>
        </p:nvSpPr>
        <p:spPr>
          <a:xfrm>
            <a:off x="6156942" y="5662212"/>
            <a:ext cx="5779585" cy="81478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600"/>
              <a:buFont typeface="Calibri"/>
              <a:buNone/>
              <a:defRPr sz="2600" b="1" i="0" u="none" strike="noStrike" cap="none">
                <a:solidFill>
                  <a:schemeClr val="accen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000" dirty="0">
                <a:solidFill>
                  <a:srgbClr val="00B050"/>
                </a:solidFill>
              </a:rPr>
              <a:t>Résultat : </a:t>
            </a:r>
            <a:r>
              <a:rPr lang="fr-FR" sz="1050" b="0" i="0" dirty="0">
                <a:solidFill>
                  <a:srgbClr val="161618"/>
                </a:solidFill>
                <a:effectLst/>
                <a:latin typeface="Heebo" pitchFamily="2" charset="-79"/>
                <a:cs typeface="Heebo" pitchFamily="2" charset="-79"/>
              </a:rPr>
              <a:t>A</a:t>
            </a:r>
            <a:r>
              <a:rPr lang="fr-FR" sz="1400" b="0" i="0" dirty="0">
                <a:solidFill>
                  <a:srgbClr val="161618"/>
                </a:solidFill>
                <a:effectLst/>
                <a:latin typeface="Heebo" pitchFamily="2" charset="-79"/>
                <a:cs typeface="Heebo" pitchFamily="2" charset="-79"/>
              </a:rPr>
              <a:t>vant l’intervention des </a:t>
            </a:r>
            <a:r>
              <a:rPr lang="fr-FR" sz="1400" b="0" dirty="0">
                <a:solidFill>
                  <a:srgbClr val="161618"/>
                </a:solidFill>
                <a:latin typeface="Heebo" pitchFamily="2" charset="-79"/>
                <a:cs typeface="Heebo" pitchFamily="2" charset="-79"/>
              </a:rPr>
              <a:t>DevOps</a:t>
            </a:r>
            <a:r>
              <a:rPr lang="fr-FR" sz="1400" b="0" i="0" dirty="0">
                <a:solidFill>
                  <a:srgbClr val="161618"/>
                </a:solidFill>
                <a:effectLst/>
                <a:latin typeface="Heebo" pitchFamily="2" charset="-79"/>
                <a:cs typeface="Heebo" pitchFamily="2" charset="-79"/>
              </a:rPr>
              <a:t>, la marque a </a:t>
            </a:r>
            <a:r>
              <a:rPr lang="fr-FR" sz="1400" b="1" i="0" dirty="0">
                <a:solidFill>
                  <a:srgbClr val="161618"/>
                </a:solidFill>
                <a:effectLst/>
                <a:latin typeface="Heebo" pitchFamily="2" charset="-79"/>
                <a:cs typeface="Heebo" pitchFamily="2" charset="-79"/>
              </a:rPr>
              <a:t>raté 2 ventes et mécontenté 2 clients</a:t>
            </a:r>
            <a:r>
              <a:rPr lang="fr-FR" sz="1400" b="0" i="0" dirty="0">
                <a:solidFill>
                  <a:srgbClr val="161618"/>
                </a:solidFill>
                <a:effectLst/>
                <a:latin typeface="Heebo" pitchFamily="2" charset="-79"/>
                <a:cs typeface="Heebo" pitchFamily="2" charset="-79"/>
              </a:rPr>
              <a:t>.</a:t>
            </a:r>
            <a:endParaRPr lang="fr-FR" sz="2000" dirty="0">
              <a:solidFill>
                <a:srgbClr val="FF0000"/>
              </a:solidFill>
            </a:endParaRPr>
          </a:p>
        </p:txBody>
      </p:sp>
      <p:pic>
        <p:nvPicPr>
          <p:cNvPr id="14" name="Picture 8" descr="Nouveau logo Capgemini | Aujourd'hui est un grand jour ! Nous sommes ravis  de vous présenter notre nouvelle identité visuelle. | By Capgemini France |  Facebook">
            <a:extLst>
              <a:ext uri="{FF2B5EF4-FFF2-40B4-BE49-F238E27FC236}">
                <a16:creationId xmlns:a16="http://schemas.microsoft.com/office/drawing/2014/main" id="{D2F508D0-1CF7-4110-9B2A-EF342DFFBB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5" name="Google Shape;173;p27">
            <a:extLst>
              <a:ext uri="{FF2B5EF4-FFF2-40B4-BE49-F238E27FC236}">
                <a16:creationId xmlns:a16="http://schemas.microsoft.com/office/drawing/2014/main" id="{EC69CE29-7B5D-4BEF-B6C9-3C1BC1F4140B}"/>
              </a:ext>
            </a:extLst>
          </p:cNvPr>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6" name="Google Shape;174;p27">
            <a:extLst>
              <a:ext uri="{FF2B5EF4-FFF2-40B4-BE49-F238E27FC236}">
                <a16:creationId xmlns:a16="http://schemas.microsoft.com/office/drawing/2014/main" id="{D1782CDF-97C7-480F-889E-5ADA3B231D4F}"/>
              </a:ext>
            </a:extLst>
          </p:cNvPr>
          <p:cNvSpPr txBox="1"/>
          <p:nvPr/>
        </p:nvSpPr>
        <p:spPr>
          <a:xfrm>
            <a:off x="662727" y="6515889"/>
            <a:ext cx="6057899" cy="287268"/>
          </a:xfrm>
          <a:prstGeom prst="rect">
            <a:avLst/>
          </a:prstGeom>
          <a:noFill/>
          <a:ln>
            <a:noFill/>
          </a:ln>
        </p:spPr>
        <p:txBody>
          <a:bodyPr spcFirstLastPara="1" wrap="square" lIns="121900" tIns="60933" rIns="121900" bIns="60933" anchor="t" anchorCtr="0">
            <a:spAutoFit/>
          </a:bodyPr>
          <a:lstStyle/>
          <a:p>
            <a:r>
              <a:rPr lang="fr-FR" sz="1067" b="1" dirty="0">
                <a:solidFill>
                  <a:schemeClr val="lt1"/>
                </a:solidFill>
              </a:rPr>
              <a:t>Mise en place d’un système de supervision à base des solutions CI/CD en mode DevOps</a:t>
            </a:r>
          </a:p>
        </p:txBody>
      </p:sp>
      <p:sp>
        <p:nvSpPr>
          <p:cNvPr id="17" name="Google Shape;242;p30">
            <a:extLst>
              <a:ext uri="{FF2B5EF4-FFF2-40B4-BE49-F238E27FC236}">
                <a16:creationId xmlns:a16="http://schemas.microsoft.com/office/drawing/2014/main" id="{D3D8B846-D3C1-4EBB-9B97-1A9E426D5E7F}"/>
              </a:ext>
            </a:extLst>
          </p:cNvPr>
          <p:cNvSpPr/>
          <p:nvPr/>
        </p:nvSpPr>
        <p:spPr>
          <a:xfrm>
            <a:off x="484265" y="835141"/>
            <a:ext cx="11180352" cy="14400"/>
          </a:xfrm>
          <a:prstGeom prst="rect">
            <a:avLst/>
          </a:prstGeom>
          <a:solidFill>
            <a:srgbClr val="538CD5"/>
          </a:solidFill>
          <a:ln w="9525" cap="flat" cmpd="sng">
            <a:solidFill>
              <a:srgbClr val="538CD5"/>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8" name="Google Shape;243;p30">
            <a:extLst>
              <a:ext uri="{FF2B5EF4-FFF2-40B4-BE49-F238E27FC236}">
                <a16:creationId xmlns:a16="http://schemas.microsoft.com/office/drawing/2014/main" id="{AA97E1F6-AB5C-4FDC-8599-77AD89F70A3C}"/>
              </a:ext>
            </a:extLst>
          </p:cNvPr>
          <p:cNvSpPr txBox="1"/>
          <p:nvPr/>
        </p:nvSpPr>
        <p:spPr>
          <a:xfrm>
            <a:off x="8976321" y="482436"/>
            <a:ext cx="2688297" cy="348824"/>
          </a:xfrm>
          <a:prstGeom prst="rect">
            <a:avLst/>
          </a:prstGeom>
          <a:noFill/>
          <a:ln>
            <a:noFill/>
          </a:ln>
        </p:spPr>
        <p:txBody>
          <a:bodyPr spcFirstLastPara="1" wrap="square" lIns="121900" tIns="60933" rIns="121900" bIns="60933" anchor="t" anchorCtr="0">
            <a:spAutoFit/>
          </a:bodyPr>
          <a:lstStyle/>
          <a:p>
            <a:pPr algn="r"/>
            <a:r>
              <a:rPr lang="fr" sz="1467" b="1">
                <a:solidFill>
                  <a:srgbClr val="595959"/>
                </a:solidFill>
              </a:rPr>
              <a:t>CONTEXTE GÉNÉRAL</a:t>
            </a:r>
            <a:endParaRPr sz="1467" b="1">
              <a:solidFill>
                <a:srgbClr val="595959"/>
              </a:solidFill>
            </a:endParaRPr>
          </a:p>
        </p:txBody>
      </p:sp>
    </p:spTree>
    <p:extLst>
      <p:ext uri="{BB962C8B-B14F-4D97-AF65-F5344CB8AC3E}">
        <p14:creationId xmlns:p14="http://schemas.microsoft.com/office/powerpoint/2010/main" val="45597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0019D91-A65E-45F6-92D1-FA0C6FC53873}"/>
              </a:ext>
            </a:extLst>
          </p:cNvPr>
          <p:cNvSpPr>
            <a:spLocks noGrp="1"/>
          </p:cNvSpPr>
          <p:nvPr>
            <p:ph type="body" idx="1"/>
          </p:nvPr>
        </p:nvSpPr>
        <p:spPr>
          <a:xfrm>
            <a:off x="666750" y="2038300"/>
            <a:ext cx="10858500" cy="4680000"/>
          </a:xfrm>
        </p:spPr>
        <p:txBody>
          <a:bodyPr/>
          <a:lstStyle/>
          <a:p>
            <a:pPr>
              <a:buFont typeface="Wingdings" panose="05000000000000000000" pitchFamily="2" charset="2"/>
              <a:buChar char="Ø"/>
            </a:pPr>
            <a:r>
              <a:rPr lang="fr-FR" dirty="0">
                <a:solidFill>
                  <a:schemeClr val="tx1"/>
                </a:solidFill>
              </a:rPr>
              <a:t> Le premier objectif : Assurer la disponibilité des applications Web à partir du Webtesting</a:t>
            </a:r>
          </a:p>
          <a:p>
            <a:pPr>
              <a:buFont typeface="Wingdings" panose="05000000000000000000" pitchFamily="2" charset="2"/>
              <a:buChar char="Ø"/>
            </a:pPr>
            <a:r>
              <a:rPr lang="fr-FR" dirty="0">
                <a:solidFill>
                  <a:schemeClr val="tx1"/>
                </a:solidFill>
              </a:rPr>
              <a:t>Le deuxième objectif: Créer des Dashboards qui vont stocker, historiser, contextualiser et analyser de gros volumes de données depuis les résultats des tests effectués par les robots.</a:t>
            </a:r>
            <a:endParaRPr lang="fr-MA" dirty="0"/>
          </a:p>
        </p:txBody>
      </p:sp>
      <p:sp>
        <p:nvSpPr>
          <p:cNvPr id="3" name="Titre 2">
            <a:extLst>
              <a:ext uri="{FF2B5EF4-FFF2-40B4-BE49-F238E27FC236}">
                <a16:creationId xmlns:a16="http://schemas.microsoft.com/office/drawing/2014/main" id="{D1BF6E03-685F-40A8-8D0A-B4C9BBD67588}"/>
              </a:ext>
            </a:extLst>
          </p:cNvPr>
          <p:cNvSpPr>
            <a:spLocks noGrp="1"/>
          </p:cNvSpPr>
          <p:nvPr>
            <p:ph type="ctrTitle"/>
          </p:nvPr>
        </p:nvSpPr>
        <p:spPr>
          <a:xfrm>
            <a:off x="623392" y="415100"/>
            <a:ext cx="8544900" cy="400200"/>
          </a:xfrm>
        </p:spPr>
        <p:txBody>
          <a:bodyPr/>
          <a:lstStyle/>
          <a:p>
            <a:r>
              <a:rPr lang="fr-MA" sz="2800" dirty="0">
                <a:solidFill>
                  <a:srgbClr val="0070C0"/>
                </a:solidFill>
              </a:rPr>
              <a:t>Objectifs</a:t>
            </a:r>
            <a:endParaRPr lang="fr-MA" sz="2800" b="1" dirty="0">
              <a:solidFill>
                <a:srgbClr val="0070C0"/>
              </a:solidFill>
            </a:endParaRPr>
          </a:p>
        </p:txBody>
      </p:sp>
      <p:pic>
        <p:nvPicPr>
          <p:cNvPr id="5" name="Picture 8" descr="Nouveau logo Capgemini | Aujourd'hui est un grand jour ! Nous sommes ravis  de vous présenter notre nouvelle identité visuelle. | By Capgemini France |  Facebook">
            <a:extLst>
              <a:ext uri="{FF2B5EF4-FFF2-40B4-BE49-F238E27FC236}">
                <a16:creationId xmlns:a16="http://schemas.microsoft.com/office/drawing/2014/main" id="{A0BF88C4-B63C-4402-90C4-68C7ED8A7F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Google Shape;173;p27">
            <a:extLst>
              <a:ext uri="{FF2B5EF4-FFF2-40B4-BE49-F238E27FC236}">
                <a16:creationId xmlns:a16="http://schemas.microsoft.com/office/drawing/2014/main" id="{410BB706-2C55-464F-9EF3-8D88D09DD369}"/>
              </a:ext>
            </a:extLst>
          </p:cNvPr>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7" name="Google Shape;174;p27">
            <a:extLst>
              <a:ext uri="{FF2B5EF4-FFF2-40B4-BE49-F238E27FC236}">
                <a16:creationId xmlns:a16="http://schemas.microsoft.com/office/drawing/2014/main" id="{0C5F1842-8DEE-44DF-9888-605AA39B9B4F}"/>
              </a:ext>
            </a:extLst>
          </p:cNvPr>
          <p:cNvSpPr txBox="1"/>
          <p:nvPr/>
        </p:nvSpPr>
        <p:spPr>
          <a:xfrm>
            <a:off x="662727" y="6515889"/>
            <a:ext cx="6057899" cy="287268"/>
          </a:xfrm>
          <a:prstGeom prst="rect">
            <a:avLst/>
          </a:prstGeom>
          <a:noFill/>
          <a:ln>
            <a:noFill/>
          </a:ln>
        </p:spPr>
        <p:txBody>
          <a:bodyPr spcFirstLastPara="1" wrap="square" lIns="121900" tIns="60933" rIns="121900" bIns="60933" anchor="t" anchorCtr="0">
            <a:spAutoFit/>
          </a:bodyPr>
          <a:lstStyle/>
          <a:p>
            <a:r>
              <a:rPr lang="fr-FR" sz="1067" b="1" dirty="0">
                <a:solidFill>
                  <a:schemeClr val="lt1"/>
                </a:solidFill>
              </a:rPr>
              <a:t>Mise en place d’un système de supervision à base des solutions CI/CD en mode DevOps</a:t>
            </a:r>
          </a:p>
        </p:txBody>
      </p:sp>
      <p:sp>
        <p:nvSpPr>
          <p:cNvPr id="8" name="Google Shape;242;p30">
            <a:extLst>
              <a:ext uri="{FF2B5EF4-FFF2-40B4-BE49-F238E27FC236}">
                <a16:creationId xmlns:a16="http://schemas.microsoft.com/office/drawing/2014/main" id="{25683DA2-926A-4E18-8B8D-F8D33048513F}"/>
              </a:ext>
            </a:extLst>
          </p:cNvPr>
          <p:cNvSpPr/>
          <p:nvPr/>
        </p:nvSpPr>
        <p:spPr>
          <a:xfrm>
            <a:off x="484265" y="835141"/>
            <a:ext cx="11180352" cy="14400"/>
          </a:xfrm>
          <a:prstGeom prst="rect">
            <a:avLst/>
          </a:prstGeom>
          <a:solidFill>
            <a:srgbClr val="538CD5"/>
          </a:solidFill>
          <a:ln w="9525" cap="flat" cmpd="sng">
            <a:solidFill>
              <a:srgbClr val="538CD5"/>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9" name="Google Shape;243;p30">
            <a:extLst>
              <a:ext uri="{FF2B5EF4-FFF2-40B4-BE49-F238E27FC236}">
                <a16:creationId xmlns:a16="http://schemas.microsoft.com/office/drawing/2014/main" id="{4970FCDD-3790-4D50-A80B-26885F6CC69C}"/>
              </a:ext>
            </a:extLst>
          </p:cNvPr>
          <p:cNvSpPr txBox="1"/>
          <p:nvPr/>
        </p:nvSpPr>
        <p:spPr>
          <a:xfrm>
            <a:off x="8976321" y="482436"/>
            <a:ext cx="2688297" cy="348824"/>
          </a:xfrm>
          <a:prstGeom prst="rect">
            <a:avLst/>
          </a:prstGeom>
          <a:noFill/>
          <a:ln>
            <a:noFill/>
          </a:ln>
        </p:spPr>
        <p:txBody>
          <a:bodyPr spcFirstLastPara="1" wrap="square" lIns="121900" tIns="60933" rIns="121900" bIns="60933" anchor="t" anchorCtr="0">
            <a:spAutoFit/>
          </a:bodyPr>
          <a:lstStyle/>
          <a:p>
            <a:pPr algn="r"/>
            <a:r>
              <a:rPr lang="fr" sz="1467" b="1">
                <a:solidFill>
                  <a:srgbClr val="595959"/>
                </a:solidFill>
              </a:rPr>
              <a:t>CONTEXTE GÉNÉRAL</a:t>
            </a:r>
            <a:endParaRPr sz="1467" b="1">
              <a:solidFill>
                <a:srgbClr val="595959"/>
              </a:solidFill>
            </a:endParaRPr>
          </a:p>
        </p:txBody>
      </p:sp>
    </p:spTree>
    <p:extLst>
      <p:ext uri="{BB962C8B-B14F-4D97-AF65-F5344CB8AC3E}">
        <p14:creationId xmlns:p14="http://schemas.microsoft.com/office/powerpoint/2010/main" val="3298704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body" idx="1"/>
          </p:nvPr>
        </p:nvSpPr>
        <p:spPr>
          <a:xfrm>
            <a:off x="524670" y="4877391"/>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Conclusion et perspectives</a:t>
            </a:r>
            <a:endParaRPr dirty="0">
              <a:solidFill>
                <a:schemeClr val="bg1">
                  <a:lumMod val="50000"/>
                </a:schemeClr>
              </a:solidFill>
            </a:endParaRPr>
          </a:p>
        </p:txBody>
      </p:sp>
      <p:sp>
        <p:nvSpPr>
          <p:cNvPr id="155" name="Google Shape;155;p26"/>
          <p:cNvSpPr txBox="1">
            <a:spLocks noGrp="1"/>
          </p:cNvSpPr>
          <p:nvPr>
            <p:ph type="body" idx="2"/>
          </p:nvPr>
        </p:nvSpPr>
        <p:spPr>
          <a:xfrm>
            <a:off x="1103446" y="4221088"/>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Mise en œuvre</a:t>
            </a:r>
            <a:endParaRPr dirty="0">
              <a:solidFill>
                <a:schemeClr val="bg1">
                  <a:lumMod val="50000"/>
                </a:schemeClr>
              </a:solidFill>
            </a:endParaRPr>
          </a:p>
        </p:txBody>
      </p:sp>
      <p:sp>
        <p:nvSpPr>
          <p:cNvPr id="156" name="Google Shape;156;p26"/>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Contexte général du projet </a:t>
            </a:r>
            <a:endParaRPr dirty="0">
              <a:solidFill>
                <a:schemeClr val="bg1">
                  <a:lumMod val="50000"/>
                </a:schemeClr>
              </a:solidFill>
            </a:endParaRPr>
          </a:p>
        </p:txBody>
      </p:sp>
      <p:sp>
        <p:nvSpPr>
          <p:cNvPr id="157" name="Google Shape;157;p26"/>
          <p:cNvSpPr txBox="1">
            <a:spLocks noGrp="1"/>
          </p:cNvSpPr>
          <p:nvPr>
            <p:ph type="body" idx="4"/>
          </p:nvPr>
        </p:nvSpPr>
        <p:spPr>
          <a:xfrm>
            <a:off x="1849155" y="2924944"/>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t>Analyse et spécifications</a:t>
            </a:r>
            <a:endParaRPr dirty="0"/>
          </a:p>
        </p:txBody>
      </p:sp>
      <p:sp>
        <p:nvSpPr>
          <p:cNvPr id="158" name="Google Shape;158;p26"/>
          <p:cNvSpPr txBox="1">
            <a:spLocks noGrp="1"/>
          </p:cNvSpPr>
          <p:nvPr>
            <p:ph type="body" idx="5"/>
          </p:nvPr>
        </p:nvSpPr>
        <p:spPr>
          <a:xfrm>
            <a:off x="1583499" y="3573016"/>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Conception et la solution</a:t>
            </a:r>
            <a:endParaRPr dirty="0">
              <a:solidFill>
                <a:schemeClr val="bg1">
                  <a:lumMod val="50000"/>
                </a:schemeClr>
              </a:solidFill>
            </a:endParaRPr>
          </a:p>
        </p:txBody>
      </p:sp>
      <p:pic>
        <p:nvPicPr>
          <p:cNvPr id="8" name="Picture 8" descr="Nouveau logo Capgemini | Aujourd'hui est un grand jour ! Nous sommes ravis  de vous présenter notre nouvelle identité visuelle. | By Capgemini France |  Facebook">
            <a:extLst>
              <a:ext uri="{FF2B5EF4-FFF2-40B4-BE49-F238E27FC236}">
                <a16:creationId xmlns:a16="http://schemas.microsoft.com/office/drawing/2014/main" id="{BFB73251-DA2E-41E7-9382-2909F2A51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Google Shape;173;p27">
            <a:extLst>
              <a:ext uri="{FF2B5EF4-FFF2-40B4-BE49-F238E27FC236}">
                <a16:creationId xmlns:a16="http://schemas.microsoft.com/office/drawing/2014/main" id="{2D3998D2-0553-420F-8122-D9823762BE94}"/>
              </a:ext>
            </a:extLst>
          </p:cNvPr>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0" name="Google Shape;174;p27">
            <a:extLst>
              <a:ext uri="{FF2B5EF4-FFF2-40B4-BE49-F238E27FC236}">
                <a16:creationId xmlns:a16="http://schemas.microsoft.com/office/drawing/2014/main" id="{5331FD11-69FD-43B7-A654-58ECE063F52B}"/>
              </a:ext>
            </a:extLst>
          </p:cNvPr>
          <p:cNvSpPr txBox="1"/>
          <p:nvPr/>
        </p:nvSpPr>
        <p:spPr>
          <a:xfrm>
            <a:off x="662727" y="6515889"/>
            <a:ext cx="6057899" cy="287268"/>
          </a:xfrm>
          <a:prstGeom prst="rect">
            <a:avLst/>
          </a:prstGeom>
          <a:noFill/>
          <a:ln>
            <a:noFill/>
          </a:ln>
        </p:spPr>
        <p:txBody>
          <a:bodyPr spcFirstLastPara="1" wrap="square" lIns="121900" tIns="60933" rIns="121900" bIns="60933" anchor="t" anchorCtr="0">
            <a:spAutoFit/>
          </a:bodyPr>
          <a:lstStyle/>
          <a:p>
            <a:r>
              <a:rPr lang="fr-FR" sz="1067" b="1" dirty="0">
                <a:solidFill>
                  <a:schemeClr val="lt1"/>
                </a:solidFill>
              </a:rPr>
              <a:t>Mise en place d’un système de supervision à base des solutions CI/CD en mode DevOps</a:t>
            </a:r>
          </a:p>
        </p:txBody>
      </p:sp>
      <p:sp>
        <p:nvSpPr>
          <p:cNvPr id="11" name="Google Shape;242;p30">
            <a:extLst>
              <a:ext uri="{FF2B5EF4-FFF2-40B4-BE49-F238E27FC236}">
                <a16:creationId xmlns:a16="http://schemas.microsoft.com/office/drawing/2014/main" id="{0604288F-650A-453B-8A53-0F46E3234610}"/>
              </a:ext>
            </a:extLst>
          </p:cNvPr>
          <p:cNvSpPr/>
          <p:nvPr/>
        </p:nvSpPr>
        <p:spPr>
          <a:xfrm>
            <a:off x="484265" y="835141"/>
            <a:ext cx="11180352" cy="14400"/>
          </a:xfrm>
          <a:prstGeom prst="rect">
            <a:avLst/>
          </a:prstGeom>
          <a:solidFill>
            <a:srgbClr val="538CD5"/>
          </a:solidFill>
          <a:ln w="9525" cap="flat" cmpd="sng">
            <a:solidFill>
              <a:srgbClr val="538CD5"/>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05609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6">
                                            <p:txEl>
                                              <p:pRg st="0" end="0"/>
                                            </p:txEl>
                                          </p:spTgt>
                                        </p:tgtEl>
                                        <p:attrNameLst>
                                          <p:attrName>style.visibility</p:attrName>
                                        </p:attrNameLst>
                                      </p:cBhvr>
                                      <p:to>
                                        <p:strVal val="visible"/>
                                      </p:to>
                                    </p:set>
                                    <p:animEffect transition="in" filter="fade">
                                      <p:cBhvr>
                                        <p:cTn id="7" dur="500"/>
                                        <p:tgtEl>
                                          <p:spTgt spid="15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7">
                                            <p:txEl>
                                              <p:pRg st="0" end="0"/>
                                            </p:txEl>
                                          </p:spTgt>
                                        </p:tgtEl>
                                        <p:attrNameLst>
                                          <p:attrName>style.visibility</p:attrName>
                                        </p:attrNameLst>
                                      </p:cBhvr>
                                      <p:to>
                                        <p:strVal val="visible"/>
                                      </p:to>
                                    </p:set>
                                    <p:animEffect transition="in" filter="fade">
                                      <p:cBhvr>
                                        <p:cTn id="10" dur="500"/>
                                        <p:tgtEl>
                                          <p:spTgt spid="15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8">
                                            <p:txEl>
                                              <p:pRg st="0" end="0"/>
                                            </p:txEl>
                                          </p:spTgt>
                                        </p:tgtEl>
                                        <p:attrNameLst>
                                          <p:attrName>style.visibility</p:attrName>
                                        </p:attrNameLst>
                                      </p:cBhvr>
                                      <p:to>
                                        <p:strVal val="visible"/>
                                      </p:to>
                                    </p:set>
                                    <p:animEffect transition="in" filter="fade">
                                      <p:cBhvr>
                                        <p:cTn id="13" dur="500"/>
                                        <p:tgtEl>
                                          <p:spTgt spid="158">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5">
                                            <p:txEl>
                                              <p:pRg st="0" end="0"/>
                                            </p:txEl>
                                          </p:spTgt>
                                        </p:tgtEl>
                                        <p:attrNameLst>
                                          <p:attrName>style.visibility</p:attrName>
                                        </p:attrNameLst>
                                      </p:cBhvr>
                                      <p:to>
                                        <p:strVal val="visible"/>
                                      </p:to>
                                    </p:set>
                                    <p:animEffect transition="in" filter="fade">
                                      <p:cBhvr>
                                        <p:cTn id="16" dur="500"/>
                                        <p:tgtEl>
                                          <p:spTgt spid="15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4">
                                            <p:txEl>
                                              <p:pRg st="0" end="0"/>
                                            </p:txEl>
                                          </p:spTgt>
                                        </p:tgtEl>
                                        <p:attrNameLst>
                                          <p:attrName>style.visibility</p:attrName>
                                        </p:attrNameLst>
                                      </p:cBhvr>
                                      <p:to>
                                        <p:strVal val="visible"/>
                                      </p:to>
                                    </p:set>
                                    <p:animEffect transition="in" filter="fade">
                                      <p:cBhvr>
                                        <p:cTn id="19" dur="500"/>
                                        <p:tgtEl>
                                          <p:spTgt spid="1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build="p"/>
      <p:bldP spid="155" grpId="0" build="p"/>
      <p:bldP spid="156" grpId="0" build="p"/>
      <p:bldP spid="157" grpId="0" build="p"/>
      <p:bldP spid="158" grpId="0" build="p"/>
    </p:bldLst>
  </p:timing>
</p:sld>
</file>

<file path=ppt/theme/theme1.xml><?xml version="1.0" encoding="utf-8"?>
<a:theme xmlns:a="http://schemas.openxmlformats.org/drawingml/2006/main" name="S4-0414-FR-Modele-PPT-light">
  <a:themeElements>
    <a:clrScheme name="SII">
      <a:dk1>
        <a:srgbClr val="000000"/>
      </a:dk1>
      <a:lt1>
        <a:srgbClr val="FFFFFF"/>
      </a:lt1>
      <a:dk2>
        <a:srgbClr val="005AA2"/>
      </a:dk2>
      <a:lt2>
        <a:srgbClr val="BCD5EC"/>
      </a:lt2>
      <a:accent1>
        <a:srgbClr val="005AA2"/>
      </a:accent1>
      <a:accent2>
        <a:srgbClr val="88B4DC"/>
      </a:accent2>
      <a:accent3>
        <a:srgbClr val="8D3589"/>
      </a:accent3>
      <a:accent4>
        <a:srgbClr val="B2BE3A"/>
      </a:accent4>
      <a:accent5>
        <a:srgbClr val="80888C"/>
      </a:accent5>
      <a:accent6>
        <a:srgbClr val="D64B13"/>
      </a:accent6>
      <a:hlink>
        <a:srgbClr val="005AA2"/>
      </a:hlink>
      <a:folHlink>
        <a:srgbClr val="8088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5437</TotalTime>
  <Words>3649</Words>
  <Application>Microsoft Office PowerPoint</Application>
  <PresentationFormat>Grand écran</PresentationFormat>
  <Paragraphs>291</Paragraphs>
  <Slides>25</Slides>
  <Notes>25</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25</vt:i4>
      </vt:variant>
    </vt:vector>
  </HeadingPairs>
  <TitlesOfParts>
    <vt:vector size="36" baseType="lpstr">
      <vt:lpstr>Century Gothic</vt:lpstr>
      <vt:lpstr>Noto Sans Symbols</vt:lpstr>
      <vt:lpstr>Garamond</vt:lpstr>
      <vt:lpstr>Segoe UI</vt:lpstr>
      <vt:lpstr>Wingdings</vt:lpstr>
      <vt:lpstr>Arial</vt:lpstr>
      <vt:lpstr>Heebo</vt:lpstr>
      <vt:lpstr>Liberation Serif</vt:lpstr>
      <vt:lpstr>Calibri</vt:lpstr>
      <vt:lpstr>Bahnschrift SemiBold</vt:lpstr>
      <vt:lpstr>S4-0414-FR-Modele-PPT-light</vt:lpstr>
      <vt:lpstr>Présentation PowerPoint</vt:lpstr>
      <vt:lpstr>Présentation PowerPoint</vt:lpstr>
      <vt:lpstr>Présentation PowerPoint</vt:lpstr>
      <vt:lpstr>Présentation PowerPoint</vt:lpstr>
      <vt:lpstr>Présentation PowerPoint</vt:lpstr>
      <vt:lpstr>Présentation PowerPoint</vt:lpstr>
      <vt:lpstr>Problématique</vt:lpstr>
      <vt:lpstr>Objectifs</vt:lpstr>
      <vt:lpstr>Présentation PowerPoint</vt:lpstr>
      <vt:lpstr>Présentation PowerPoint</vt:lpstr>
      <vt:lpstr>Présentation PowerPoint</vt:lpstr>
      <vt:lpstr>Présentation PowerPoint</vt:lpstr>
      <vt:lpstr>Présentation PowerPoint</vt:lpstr>
      <vt:lpstr>Présentation PowerPoint</vt:lpstr>
      <vt:lpstr>L’approche DevOps</vt:lpstr>
      <vt:lpstr>Présentation PowerPoint</vt:lpstr>
      <vt:lpstr>Conception </vt:lpstr>
      <vt:lpstr>Conception </vt:lpstr>
      <vt:lpstr>Présentation PowerPoint</vt:lpstr>
      <vt:lpstr>Mise en œuvre </vt:lpstr>
      <vt:lpstr>Comment fonctionne le système ?</vt:lpstr>
      <vt:lpstr>Process Monitoring suivi les pilotes d’exploitation 24/7 </vt:lpstr>
      <vt:lpstr>Présentation PowerPoint</vt:lpstr>
      <vt:lpstr>Conclusion et perspectives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Plutus: Conception et réalisation d’une application de facturation </dc:title>
  <cp:lastModifiedBy>AZOUAGH, ACHRAF</cp:lastModifiedBy>
  <cp:revision>123</cp:revision>
  <dcterms:modified xsi:type="dcterms:W3CDTF">2022-09-11T12:06:13Z</dcterms:modified>
</cp:coreProperties>
</file>